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703" r:id="rId3"/>
    <p:sldMasterId id="2147483716" r:id="rId4"/>
  </p:sldMasterIdLst>
  <p:notesMasterIdLst>
    <p:notesMasterId r:id="rId95"/>
  </p:notesMasterIdLst>
  <p:sldIdLst>
    <p:sldId id="257" r:id="rId5"/>
    <p:sldId id="515" r:id="rId6"/>
    <p:sldId id="630" r:id="rId7"/>
    <p:sldId id="608" r:id="rId8"/>
    <p:sldId id="777" r:id="rId9"/>
    <p:sldId id="674" r:id="rId10"/>
    <p:sldId id="703" r:id="rId11"/>
    <p:sldId id="704" r:id="rId12"/>
    <p:sldId id="552" r:id="rId13"/>
    <p:sldId id="568" r:id="rId14"/>
    <p:sldId id="610" r:id="rId15"/>
    <p:sldId id="772" r:id="rId16"/>
    <p:sldId id="786" r:id="rId17"/>
    <p:sldId id="776" r:id="rId18"/>
    <p:sldId id="259" r:id="rId19"/>
    <p:sldId id="783" r:id="rId20"/>
    <p:sldId id="576" r:id="rId21"/>
    <p:sldId id="496" r:id="rId22"/>
    <p:sldId id="497" r:id="rId23"/>
    <p:sldId id="498" r:id="rId24"/>
    <p:sldId id="500" r:id="rId25"/>
    <p:sldId id="501" r:id="rId26"/>
    <p:sldId id="421" r:id="rId27"/>
    <p:sldId id="502" r:id="rId28"/>
    <p:sldId id="708" r:id="rId29"/>
    <p:sldId id="490" r:id="rId30"/>
    <p:sldId id="461" r:id="rId31"/>
    <p:sldId id="639" r:id="rId32"/>
    <p:sldId id="278" r:id="rId33"/>
    <p:sldId id="626" r:id="rId34"/>
    <p:sldId id="636" r:id="rId35"/>
    <p:sldId id="466" r:id="rId36"/>
    <p:sldId id="467" r:id="rId37"/>
    <p:sldId id="637" r:id="rId38"/>
    <p:sldId id="638" r:id="rId39"/>
    <p:sldId id="758" r:id="rId40"/>
    <p:sldId id="640" r:id="rId41"/>
    <p:sldId id="690" r:id="rId42"/>
    <p:sldId id="760" r:id="rId43"/>
    <p:sldId id="510" r:id="rId44"/>
    <p:sldId id="644" r:id="rId45"/>
    <p:sldId id="694" r:id="rId46"/>
    <p:sldId id="761" r:id="rId47"/>
    <p:sldId id="540" r:id="rId48"/>
    <p:sldId id="628" r:id="rId49"/>
    <p:sldId id="780" r:id="rId50"/>
    <p:sldId id="623" r:id="rId51"/>
    <p:sldId id="646" r:id="rId52"/>
    <p:sldId id="648" r:id="rId53"/>
    <p:sldId id="647" r:id="rId54"/>
    <p:sldId id="329" r:id="rId55"/>
    <p:sldId id="286" r:id="rId56"/>
    <p:sldId id="650" r:id="rId57"/>
    <p:sldId id="779" r:id="rId58"/>
    <p:sldId id="651" r:id="rId59"/>
    <p:sldId id="762" r:id="rId60"/>
    <p:sldId id="781" r:id="rId61"/>
    <p:sldId id="301" r:id="rId62"/>
    <p:sldId id="752" r:id="rId63"/>
    <p:sldId id="753" r:id="rId64"/>
    <p:sldId id="754" r:id="rId65"/>
    <p:sldId id="755" r:id="rId66"/>
    <p:sldId id="773" r:id="rId67"/>
    <p:sldId id="654" r:id="rId68"/>
    <p:sldId id="784" r:id="rId69"/>
    <p:sldId id="787" r:id="rId70"/>
    <p:sldId id="731" r:id="rId71"/>
    <p:sldId id="730" r:id="rId72"/>
    <p:sldId id="728" r:id="rId73"/>
    <p:sldId id="732" r:id="rId74"/>
    <p:sldId id="733" r:id="rId75"/>
    <p:sldId id="727" r:id="rId76"/>
    <p:sldId id="734" r:id="rId77"/>
    <p:sldId id="788" r:id="rId78"/>
    <p:sldId id="789" r:id="rId79"/>
    <p:sldId id="736" r:id="rId80"/>
    <p:sldId id="756" r:id="rId81"/>
    <p:sldId id="744" r:id="rId82"/>
    <p:sldId id="746" r:id="rId83"/>
    <p:sldId id="749" r:id="rId84"/>
    <p:sldId id="757" r:id="rId85"/>
    <p:sldId id="791" r:id="rId86"/>
    <p:sldId id="747" r:id="rId87"/>
    <p:sldId id="632" r:id="rId88"/>
    <p:sldId id="785" r:id="rId89"/>
    <p:sldId id="748" r:id="rId90"/>
    <p:sldId id="750" r:id="rId91"/>
    <p:sldId id="751" r:id="rId92"/>
    <p:sldId id="345" r:id="rId93"/>
    <p:sldId id="790"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5200"/>
    <a:srgbClr val="009051"/>
    <a:srgbClr val="4473C4"/>
    <a:srgbClr val="FFE0DC"/>
    <a:srgbClr val="1DA6A6"/>
    <a:srgbClr val="D6D6D6"/>
    <a:srgbClr val="FFFD78"/>
    <a:srgbClr val="76D6FF"/>
    <a:srgbClr val="85F3F5"/>
    <a:srgbClr val="F684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86"/>
    <p:restoredTop sz="78918"/>
  </p:normalViewPr>
  <p:slideViewPr>
    <p:cSldViewPr snapToGrid="0" snapToObjects="1">
      <p:cViewPr varScale="1">
        <p:scale>
          <a:sx n="82" d="100"/>
          <a:sy n="82" d="100"/>
        </p:scale>
        <p:origin x="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shagunjhaver/Dropbox%20(GaTech)/Time_for_fun/MSR%20Talk/chart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Responses</c:v>
                </c:pt>
              </c:strCache>
            </c:strRef>
          </c:tx>
          <c:dPt>
            <c:idx val="0"/>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3-750F-684C-A67A-614308201F6D}"/>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4-750F-684C-A67A-614308201F6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AEE-C140-90D6-AA0815F47A2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AEE-C140-90D6-AA0815F47A22}"/>
              </c:ext>
            </c:extLst>
          </c:dPt>
          <c:cat>
            <c:strRef>
              <c:f>Sheet1!$A$2:$A$5</c:f>
              <c:strCache>
                <c:ptCount val="2"/>
                <c:pt idx="0">
                  <c:v>Yes</c:v>
                </c:pt>
                <c:pt idx="1">
                  <c:v>No</c:v>
                </c:pt>
              </c:strCache>
            </c:strRef>
          </c:cat>
          <c:val>
            <c:numRef>
              <c:f>Sheet1!$B$2:$B$5</c:f>
              <c:numCache>
                <c:formatCode>General</c:formatCode>
                <c:ptCount val="4"/>
                <c:pt idx="0">
                  <c:v>58.2</c:v>
                </c:pt>
                <c:pt idx="1">
                  <c:v>41.8</c:v>
                </c:pt>
              </c:numCache>
            </c:numRef>
          </c:val>
          <c:extLst>
            <c:ext xmlns:c16="http://schemas.microsoft.com/office/drawing/2014/chart" uri="{C3380CC4-5D6E-409C-BE32-E72D297353CC}">
              <c16:uniqueId val="{00000000-750F-684C-A67A-614308201F6D}"/>
            </c:ext>
          </c:extLst>
        </c:ser>
        <c:dLbls>
          <c:showLegendKey val="0"/>
          <c:showVal val="0"/>
          <c:showCatName val="0"/>
          <c:showSerName val="0"/>
          <c:showPercent val="0"/>
          <c:showBubbleSize val="0"/>
          <c:showLeaderLines val="1"/>
        </c:dLbls>
        <c:firstSliceAng val="151"/>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a</c:v>
                </c:pt>
              </c:strCache>
            </c:strRef>
          </c:tx>
          <c:spPr>
            <a:solidFill>
              <a:srgbClr val="368DDF"/>
            </a:solidFill>
          </c:spPr>
          <c:dPt>
            <c:idx val="0"/>
            <c:bubble3D val="0"/>
            <c:spPr>
              <a:solidFill>
                <a:srgbClr val="4472C4"/>
              </a:solidFill>
              <a:ln w="19050">
                <a:solidFill>
                  <a:schemeClr val="lt1"/>
                </a:solidFill>
              </a:ln>
              <a:effectLst/>
            </c:spPr>
            <c:extLst>
              <c:ext xmlns:c16="http://schemas.microsoft.com/office/drawing/2014/chart" uri="{C3380CC4-5D6E-409C-BE32-E72D297353CC}">
                <c16:uniqueId val="{00000001-9C74-3941-B635-061F676C3DFA}"/>
              </c:ext>
            </c:extLst>
          </c:dPt>
          <c:dPt>
            <c:idx val="1"/>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3-9C74-3941-B635-061F676C3DFA}"/>
              </c:ext>
            </c:extLst>
          </c:dPt>
          <c:cat>
            <c:strRef>
              <c:f>Sheet1!$A$2:$A$3</c:f>
              <c:strCache>
                <c:ptCount val="2"/>
                <c:pt idx="0">
                  <c:v>Yes</c:v>
                </c:pt>
                <c:pt idx="1">
                  <c:v>No</c:v>
                </c:pt>
              </c:strCache>
            </c:strRef>
          </c:cat>
          <c:val>
            <c:numRef>
              <c:f>Sheet1!$B$2:$B$3</c:f>
              <c:numCache>
                <c:formatCode>General</c:formatCode>
                <c:ptCount val="2"/>
                <c:pt idx="0">
                  <c:v>64.2</c:v>
                </c:pt>
                <c:pt idx="1">
                  <c:v>35.799999999999997</c:v>
                </c:pt>
              </c:numCache>
            </c:numRef>
          </c:val>
          <c:extLst>
            <c:ext xmlns:c16="http://schemas.microsoft.com/office/drawing/2014/chart" uri="{C3380CC4-5D6E-409C-BE32-E72D297353CC}">
              <c16:uniqueId val="{00000004-9C74-3941-B635-061F676C3DF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Sheet3!$B$1</c:f>
              <c:strCache>
                <c:ptCount val="1"/>
                <c:pt idx="0">
                  <c:v>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DFD-4942-9FF6-8499D3D72CA7}"/>
              </c:ext>
            </c:extLst>
          </c:dPt>
          <c:dPt>
            <c:idx val="1"/>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03-DDFD-4942-9FF6-8499D3D72CA7}"/>
              </c:ext>
            </c:extLst>
          </c:dPt>
          <c:dPt>
            <c:idx val="2"/>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5-DDFD-4942-9FF6-8499D3D72CA7}"/>
              </c:ext>
            </c:extLst>
          </c:dPt>
          <c:cat>
            <c:strRef>
              <c:f>Sheet3!$A$2:$A$4</c:f>
              <c:strCache>
                <c:ptCount val="3"/>
                <c:pt idx="0">
                  <c:v>Human</c:v>
                </c:pt>
                <c:pt idx="1">
                  <c:v>Bot</c:v>
                </c:pt>
                <c:pt idx="2">
                  <c:v>Unsure</c:v>
                </c:pt>
              </c:strCache>
            </c:strRef>
          </c:cat>
          <c:val>
            <c:numRef>
              <c:f>Sheet3!$B$2:$B$4</c:f>
              <c:numCache>
                <c:formatCode>General</c:formatCode>
                <c:ptCount val="3"/>
                <c:pt idx="0">
                  <c:v>20</c:v>
                </c:pt>
                <c:pt idx="1">
                  <c:v>50.6</c:v>
                </c:pt>
                <c:pt idx="2">
                  <c:v>29.4</c:v>
                </c:pt>
              </c:numCache>
            </c:numRef>
          </c:val>
          <c:extLst>
            <c:ext xmlns:c16="http://schemas.microsoft.com/office/drawing/2014/chart" uri="{C3380CC4-5D6E-409C-BE32-E72D297353CC}">
              <c16:uniqueId val="{00000006-DDFD-4942-9FF6-8499D3D72CA7}"/>
            </c:ext>
          </c:extLst>
        </c:ser>
        <c:dLbls>
          <c:showLegendKey val="0"/>
          <c:showVal val="0"/>
          <c:showCatName val="0"/>
          <c:showSerName val="0"/>
          <c:showPercent val="0"/>
          <c:showBubbleSize val="0"/>
          <c:showLeaderLines val="1"/>
        </c:dLbls>
        <c:firstSliceAng val="107"/>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0.04117</cdr:x>
      <cdr:y>0.43842</cdr:y>
    </cdr:from>
    <cdr:to>
      <cdr:x>0.19186</cdr:x>
      <cdr:y>0.70996</cdr:y>
    </cdr:to>
    <cdr:sp macro="" textlink="">
      <cdr:nvSpPr>
        <cdr:cNvPr id="2" name="TextBox 1">
          <a:extLst xmlns:a="http://schemas.openxmlformats.org/drawingml/2006/main">
            <a:ext uri="{FF2B5EF4-FFF2-40B4-BE49-F238E27FC236}">
              <a16:creationId xmlns:a16="http://schemas.microsoft.com/office/drawing/2014/main" id="{4CFD8256-A269-7B48-8A83-FE193A36AC71}"/>
            </a:ext>
          </a:extLst>
        </cdr:cNvPr>
        <cdr:cNvSpPr txBox="1"/>
      </cdr:nvSpPr>
      <cdr:spPr>
        <a:xfrm xmlns:a="http://schemas.openxmlformats.org/drawingml/2006/main">
          <a:off x="290401" y="1727831"/>
          <a:ext cx="1062940" cy="1070151"/>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800" dirty="0">
              <a:latin typeface="Avenir Next" panose="020B0503020202020204" pitchFamily="34" charset="0"/>
            </a:rPr>
            <a:t>58.2%</a:t>
          </a:r>
        </a:p>
      </cdr:txBody>
    </cdr:sp>
  </cdr:relSizeAnchor>
  <cdr:relSizeAnchor xmlns:cdr="http://schemas.openxmlformats.org/drawingml/2006/chartDrawing">
    <cdr:from>
      <cdr:x>0.79097</cdr:x>
      <cdr:y>0.43842</cdr:y>
    </cdr:from>
    <cdr:to>
      <cdr:x>0.94165</cdr:x>
      <cdr:y>0.70996</cdr:y>
    </cdr:to>
    <cdr:sp macro="" textlink="">
      <cdr:nvSpPr>
        <cdr:cNvPr id="3" name="TextBox 1">
          <a:extLst xmlns:a="http://schemas.openxmlformats.org/drawingml/2006/main">
            <a:ext uri="{FF2B5EF4-FFF2-40B4-BE49-F238E27FC236}">
              <a16:creationId xmlns:a16="http://schemas.microsoft.com/office/drawing/2014/main" id="{871BC834-B769-EF4D-A055-524571B64701}"/>
            </a:ext>
          </a:extLst>
        </cdr:cNvPr>
        <cdr:cNvSpPr txBox="1"/>
      </cdr:nvSpPr>
      <cdr:spPr>
        <a:xfrm xmlns:a="http://schemas.openxmlformats.org/drawingml/2006/main">
          <a:off x="5579348" y="1727831"/>
          <a:ext cx="1062870" cy="1070151"/>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dirty="0">
              <a:latin typeface="Avenir Next" panose="020B0503020202020204" pitchFamily="34" charset="0"/>
            </a:rPr>
            <a:t>41.8%</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7700BC-FC23-7049-9931-BF171399F81E}" type="datetimeFigureOut">
              <a:rPr lang="en-US" smtClean="0"/>
              <a:t>2/22/21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FE4820-D351-5044-973A-B60CA7A770B9}" type="slidenum">
              <a:rPr lang="en-US" smtClean="0"/>
              <a:t>‹#›</a:t>
            </a:fld>
            <a:endParaRPr lang="en-US"/>
          </a:p>
        </p:txBody>
      </p:sp>
    </p:spTree>
    <p:extLst>
      <p:ext uri="{BB962C8B-B14F-4D97-AF65-F5344CB8AC3E}">
        <p14:creationId xmlns:p14="http://schemas.microsoft.com/office/powerpoint/2010/main" val="2458405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012956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At the same time, content moderation is critical to determining which groups’ voices get heard, and whether minorities and other vulnerable groups feel comfortable participating online. </a:t>
            </a:r>
          </a:p>
          <a:p>
            <a:endParaRPr lang="en-US" dirty="0"/>
          </a:p>
        </p:txBody>
      </p:sp>
      <p:sp>
        <p:nvSpPr>
          <p:cNvPr id="4" name="Slide Number Placeholder 3"/>
          <p:cNvSpPr>
            <a:spLocks noGrp="1"/>
          </p:cNvSpPr>
          <p:nvPr>
            <p:ph type="sldNum" sz="quarter" idx="5"/>
          </p:nvPr>
        </p:nvSpPr>
        <p:spPr/>
        <p:txBody>
          <a:bodyPr/>
          <a:lstStyle/>
          <a:p>
            <a:fld id="{2B6E4561-3854-1D42-8891-52F0AA01ABED}" type="slidenum">
              <a:rPr lang="en-US" smtClean="0"/>
              <a:pPr/>
              <a:t>10</a:t>
            </a:fld>
            <a:endParaRPr lang="en-US" dirty="0"/>
          </a:p>
        </p:txBody>
      </p:sp>
    </p:spTree>
    <p:extLst>
      <p:ext uri="{BB962C8B-B14F-4D97-AF65-F5344CB8AC3E}">
        <p14:creationId xmlns:p14="http://schemas.microsoft.com/office/powerpoint/2010/main" val="3426093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content moderation is broken.</a:t>
            </a:r>
          </a:p>
          <a:p>
            <a:r>
              <a:rPr lang="en-US" dirty="0"/>
              <a:t>It seems like every week, we hear new controversies about how failures in content moderation have resulted in disastrous consequences.</a:t>
            </a:r>
          </a:p>
          <a:p>
            <a:r>
              <a:rPr lang="en-US" dirty="0"/>
              <a:t>So there is an urgent need for us to address these failures</a:t>
            </a:r>
          </a:p>
          <a:p>
            <a:endParaRPr lang="en-US" dirty="0"/>
          </a:p>
          <a:p>
            <a:endParaRPr lang="en-US" dirty="0"/>
          </a:p>
        </p:txBody>
      </p:sp>
      <p:sp>
        <p:nvSpPr>
          <p:cNvPr id="4" name="Slide Number Placeholder 3"/>
          <p:cNvSpPr>
            <a:spLocks noGrp="1"/>
          </p:cNvSpPr>
          <p:nvPr>
            <p:ph type="sldNum" sz="quarter" idx="5"/>
          </p:nvPr>
        </p:nvSpPr>
        <p:spPr/>
        <p:txBody>
          <a:bodyPr/>
          <a:lstStyle/>
          <a:p>
            <a:fld id="{2B6E4561-3854-1D42-8891-52F0AA01ABED}" type="slidenum">
              <a:rPr lang="en-US" smtClean="0"/>
              <a:pPr/>
              <a:t>11</a:t>
            </a:fld>
            <a:endParaRPr lang="en-US" dirty="0"/>
          </a:p>
        </p:txBody>
      </p:sp>
    </p:spTree>
    <p:extLst>
      <p:ext uri="{BB962C8B-B14F-4D97-AF65-F5344CB8AC3E}">
        <p14:creationId xmlns:p14="http://schemas.microsoft.com/office/powerpoint/2010/main" val="347142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systems that explore how different design solutions users.</a:t>
            </a:r>
          </a:p>
        </p:txBody>
      </p:sp>
      <p:sp>
        <p:nvSpPr>
          <p:cNvPr id="4" name="Slide Number Placeholder 3"/>
          <p:cNvSpPr>
            <a:spLocks noGrp="1"/>
          </p:cNvSpPr>
          <p:nvPr>
            <p:ph type="sldNum" sz="quarter" idx="5"/>
          </p:nvPr>
        </p:nvSpPr>
        <p:spPr/>
        <p:txBody>
          <a:bodyPr/>
          <a:lstStyle/>
          <a:p>
            <a:fld id="{22FE4820-D351-5044-973A-B60CA7A770B9}" type="slidenum">
              <a:rPr lang="en-US" smtClean="0"/>
              <a:t>12</a:t>
            </a:fld>
            <a:endParaRPr lang="en-US"/>
          </a:p>
        </p:txBody>
      </p:sp>
    </p:spTree>
    <p:extLst>
      <p:ext uri="{BB962C8B-B14F-4D97-AF65-F5344CB8AC3E}">
        <p14:creationId xmlns:p14="http://schemas.microsoft.com/office/powerpoint/2010/main" val="3676810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I draw from a wide variety of disciplines, my work largely sits at the intersection of social computing and data science.</a:t>
            </a:r>
          </a:p>
        </p:txBody>
      </p:sp>
      <p:sp>
        <p:nvSpPr>
          <p:cNvPr id="4" name="Slide Number Placeholder 3"/>
          <p:cNvSpPr>
            <a:spLocks noGrp="1"/>
          </p:cNvSpPr>
          <p:nvPr>
            <p:ph type="sldNum" sz="quarter" idx="5"/>
          </p:nvPr>
        </p:nvSpPr>
        <p:spPr/>
        <p:txBody>
          <a:bodyPr/>
          <a:lstStyle/>
          <a:p>
            <a:fld id="{22FE4820-D351-5044-973A-B60CA7A770B9}" type="slidenum">
              <a:rPr lang="en-US" smtClean="0"/>
              <a:t>13</a:t>
            </a:fld>
            <a:endParaRPr lang="en-US"/>
          </a:p>
        </p:txBody>
      </p:sp>
    </p:spTree>
    <p:extLst>
      <p:ext uri="{BB962C8B-B14F-4D97-AF65-F5344CB8AC3E}">
        <p14:creationId xmlns:p14="http://schemas.microsoft.com/office/powerpoint/2010/main" val="3550735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is usually on punishing the offender and little effort </a:t>
            </a:r>
            <a:r>
              <a:rPr lang="en-US"/>
              <a:t>is ex</a:t>
            </a:r>
            <a:endParaRPr lang="en-US" dirty="0"/>
          </a:p>
        </p:txBody>
      </p:sp>
      <p:sp>
        <p:nvSpPr>
          <p:cNvPr id="4" name="Slide Number Placeholder 3"/>
          <p:cNvSpPr>
            <a:spLocks noGrp="1"/>
          </p:cNvSpPr>
          <p:nvPr>
            <p:ph type="sldNum" sz="quarter" idx="5"/>
          </p:nvPr>
        </p:nvSpPr>
        <p:spPr/>
        <p:txBody>
          <a:bodyPr/>
          <a:lstStyle/>
          <a:p>
            <a:fld id="{22FE4820-D351-5044-973A-B60CA7A770B9}" type="slidenum">
              <a:rPr lang="en-US" smtClean="0"/>
              <a:t>14</a:t>
            </a:fld>
            <a:endParaRPr lang="en-US"/>
          </a:p>
        </p:txBody>
      </p:sp>
    </p:spTree>
    <p:extLst>
      <p:ext uri="{BB962C8B-B14F-4D97-AF65-F5344CB8AC3E}">
        <p14:creationId xmlns:p14="http://schemas.microsoft.com/office/powerpoint/2010/main" val="761783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rPr lang="en-US" dirty="0"/>
              <a:t>Today I am going to talk about some of the contributions on these topics.</a:t>
            </a:r>
          </a:p>
          <a:p>
            <a:endParaRPr lang="en-US" dirty="0"/>
          </a:p>
          <a:p>
            <a:r>
              <a:rPr lang="en-US" dirty="0"/>
              <a:t>First, for transparency in content moderation</a:t>
            </a:r>
          </a:p>
        </p:txBody>
      </p:sp>
    </p:spTree>
    <p:extLst>
      <p:ext uri="{BB962C8B-B14F-4D97-AF65-F5344CB8AC3E}">
        <p14:creationId xmlns:p14="http://schemas.microsoft.com/office/powerpoint/2010/main" val="2022746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xfrm>
            <a:off x="381000" y="685800"/>
            <a:ext cx="6096000" cy="3429000"/>
          </a:xfrm>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endParaRPr lang="en-US" sz="1800" b="0" i="0" kern="1200" dirty="0">
              <a:solidFill>
                <a:schemeClr val="tx1"/>
              </a:solidFill>
              <a:effectLst/>
              <a:latin typeface="Garamond" panose="02020404030301010803" pitchFamily="18" charset="0"/>
              <a:ea typeface="+mn-ea"/>
              <a:cs typeface="+mn-cs"/>
            </a:endParaRPr>
          </a:p>
        </p:txBody>
      </p:sp>
    </p:spTree>
    <p:extLst>
      <p:ext uri="{BB962C8B-B14F-4D97-AF65-F5344CB8AC3E}">
        <p14:creationId xmlns:p14="http://schemas.microsoft.com/office/powerpoint/2010/main" val="2993823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growing push by scholars and activists for platforms to have a responsibility to respect human rights. This includes providing freedom of expression to users. This also means that platforms should provide due process for the users’ appeals against moderation decisions.</a:t>
            </a:r>
          </a:p>
          <a:p>
            <a:endParaRPr lang="en-US" dirty="0"/>
          </a:p>
          <a:p>
            <a:r>
              <a:rPr lang="en-US" dirty="0"/>
              <a:t>because when there is a lack of transparency, users cannot detect or make sense of content takedowns.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makes it difficult for users to seek remedy for wrong decisions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3952809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One strategy for improving transparency is to provide end users with explanations about why their content was removed. </a:t>
            </a:r>
            <a:endParaRPr lang="en-US" sz="1800"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B30483-9B67-7C4A-AACC-0531F40C200B}"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2544615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explanations can play an important role because they can help users</a:t>
            </a:r>
          </a:p>
          <a:p>
            <a:endParaRPr lang="en-US" dirty="0"/>
          </a:p>
          <a:p>
            <a:r>
              <a:rPr lang="en-US" dirty="0"/>
              <a:t>help users understand that if their post is not suitable for a given community, what is the most appropriate community  to submit their post</a:t>
            </a:r>
          </a:p>
          <a:p>
            <a:endParaRPr lang="en-US" dirty="0"/>
          </a:p>
          <a:p>
            <a:r>
              <a:rPr lang="en-US" dirty="0"/>
              <a:t>Someone has to spend time curating and delivering these explanations to end-users.</a:t>
            </a:r>
          </a:p>
          <a:p>
            <a:endParaRPr lang="en-US" dirty="0"/>
          </a:p>
          <a:p>
            <a:r>
              <a:rPr lang="en-US" dirty="0"/>
              <a:t>This brings up the question: </a:t>
            </a:r>
          </a:p>
        </p:txBody>
      </p:sp>
      <p:sp>
        <p:nvSpPr>
          <p:cNvPr id="4" name="Slide Number Placeholder 3"/>
          <p:cNvSpPr>
            <a:spLocks noGrp="1"/>
          </p:cNvSpPr>
          <p:nvPr>
            <p:ph type="sldNum" sz="quarter" idx="5"/>
          </p:nvPr>
        </p:nvSpPr>
        <p:spPr/>
        <p:txBody>
          <a:bodyPr/>
          <a:lstStyle/>
          <a:p>
            <a:fld id="{2B6E4561-3854-1D42-8891-52F0AA01ABED}" type="slidenum">
              <a:rPr lang="en-US" smtClean="0"/>
              <a:pPr/>
              <a:t>19</a:t>
            </a:fld>
            <a:endParaRPr lang="en-US" dirty="0"/>
          </a:p>
        </p:txBody>
      </p:sp>
    </p:spTree>
    <p:extLst>
      <p:ext uri="{BB962C8B-B14F-4D97-AF65-F5344CB8AC3E}">
        <p14:creationId xmlns:p14="http://schemas.microsoft.com/office/powerpoint/2010/main" val="3053371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Thank you for that Introduction, and thanks for inviting me!</a:t>
            </a:r>
            <a:endParaRPr lang="en-US" sz="1800" b="0" i="0" kern="1200" dirty="0">
              <a:solidFill>
                <a:schemeClr val="tx1"/>
              </a:solidFill>
              <a:effectLst/>
              <a:latin typeface="Garamond" panose="020204040303010108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Garamond" panose="02020404030301010803" pitchFamily="18" charset="0"/>
                <a:ea typeface="+mn-ea"/>
                <a:cs typeface="+mn-cs"/>
              </a:rPr>
              <a:t>I will start today with a thought exercise.</a:t>
            </a:r>
            <a:endParaRPr lang="en-US" sz="1800" kern="1200" dirty="0">
              <a:solidFill>
                <a:schemeClr val="tx1"/>
              </a:solidFill>
              <a:effectLst/>
              <a:ea typeface="+mn-ea"/>
              <a:cs typeface="+mn-cs"/>
            </a:endParaRPr>
          </a:p>
          <a:p>
            <a:r>
              <a:rPr lang="en-US" sz="1200" kern="1200" dirty="0">
                <a:solidFill>
                  <a:schemeClr val="tx1"/>
                </a:solidFill>
                <a:effectLst/>
                <a:latin typeface="+mn-lt"/>
                <a:ea typeface="+mn-ea"/>
                <a:cs typeface="+mn-cs"/>
              </a:rPr>
              <a:t>Let’s suppose that you create a new social media website. What type of comments will you allow on that site?</a:t>
            </a:r>
          </a:p>
          <a:p>
            <a:r>
              <a:rPr lang="en-US" sz="1200" kern="1200" dirty="0">
                <a:solidFill>
                  <a:schemeClr val="tx1"/>
                </a:solidFill>
                <a:effectLst/>
                <a:latin typeface="+mn-lt"/>
                <a:ea typeface="+mn-ea"/>
                <a:cs typeface="+mn-cs"/>
              </a:rPr>
              <a:t>If someone posts this comment, will you allow it or remove it? </a:t>
            </a:r>
          </a:p>
          <a:p>
            <a:r>
              <a:rPr lang="en-US" sz="1200" kern="1200" dirty="0">
                <a:solidFill>
                  <a:schemeClr val="tx1"/>
                </a:solidFill>
                <a:effectLst/>
                <a:latin typeface="+mn-lt"/>
                <a:ea typeface="+mn-ea"/>
                <a:cs typeface="+mn-cs"/>
              </a:rPr>
              <a:t>How about this comment?</a:t>
            </a:r>
          </a:p>
          <a:p>
            <a:r>
              <a:rPr lang="en-US" sz="1200" kern="1200" dirty="0">
                <a:solidFill>
                  <a:schemeClr val="tx1"/>
                </a:solidFill>
                <a:effectLst/>
                <a:latin typeface="+mn-lt"/>
                <a:ea typeface="+mn-ea"/>
                <a:cs typeface="+mn-cs"/>
              </a:rPr>
              <a:t>What if someone posts this?</a:t>
            </a:r>
          </a:p>
          <a:p>
            <a:r>
              <a:rPr lang="en-US" sz="1200" kern="1200" dirty="0">
                <a:solidFill>
                  <a:schemeClr val="tx1"/>
                </a:solidFill>
                <a:effectLst/>
                <a:latin typeface="+mn-lt"/>
                <a:ea typeface="+mn-ea"/>
                <a:cs typeface="+mn-cs"/>
              </a:rPr>
              <a:t>How about this?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turns out that making decisions like these about which posts to allow and which to remove is a fundamental service that all social media platforms like Facebook, Twitter and Reddit provide. This service is called content moderation. </a:t>
            </a:r>
          </a:p>
        </p:txBody>
      </p:sp>
      <p:sp>
        <p:nvSpPr>
          <p:cNvPr id="4" name="Slide Number Placeholder 3"/>
          <p:cNvSpPr>
            <a:spLocks noGrp="1"/>
          </p:cNvSpPr>
          <p:nvPr>
            <p:ph type="sldNum" sz="quarter" idx="5"/>
          </p:nvPr>
        </p:nvSpPr>
        <p:spPr/>
        <p:txBody>
          <a:bodyPr/>
          <a:lstStyle/>
          <a:p>
            <a:fld id="{2B6E4561-3854-1D42-8891-52F0AA01ABED}" type="slidenum">
              <a:rPr lang="en-US" smtClean="0"/>
              <a:pPr/>
              <a:t>2</a:t>
            </a:fld>
            <a:endParaRPr lang="en-US" dirty="0"/>
          </a:p>
        </p:txBody>
      </p:sp>
    </p:spTree>
    <p:extLst>
      <p:ext uri="{BB962C8B-B14F-4D97-AF65-F5344CB8AC3E}">
        <p14:creationId xmlns:p14="http://schemas.microsoft.com/office/powerpoint/2010/main" val="681277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moderators provide explanations? </a:t>
            </a:r>
          </a:p>
          <a:p>
            <a:r>
              <a:rPr lang="en-US" dirty="0"/>
              <a:t>And this is the central question I ask in this talk.</a:t>
            </a:r>
          </a:p>
          <a:p>
            <a:r>
              <a:rPr lang="en-US" dirty="0"/>
              <a:t>Is it worth it for moderators to spend their time and efforts into providing explanation for post removals? </a:t>
            </a:r>
          </a:p>
          <a:p>
            <a:r>
              <a:rPr lang="en-US" dirty="0"/>
              <a:t>Can such explanations improve user attitudes and behaviors?</a:t>
            </a:r>
          </a:p>
        </p:txBody>
      </p:sp>
      <p:sp>
        <p:nvSpPr>
          <p:cNvPr id="4" name="Slide Number Placeholder 3"/>
          <p:cNvSpPr>
            <a:spLocks noGrp="1"/>
          </p:cNvSpPr>
          <p:nvPr>
            <p:ph type="sldNum" sz="quarter" idx="5"/>
          </p:nvPr>
        </p:nvSpPr>
        <p:spPr/>
        <p:txBody>
          <a:bodyPr/>
          <a:lstStyle/>
          <a:p>
            <a:fld id="{DFB30483-9B67-7C4A-AACC-0531F40C200B}" type="slidenum">
              <a:rPr lang="en-US" smtClean="0"/>
              <a:t>20</a:t>
            </a:fld>
            <a:endParaRPr lang="en-US"/>
          </a:p>
        </p:txBody>
      </p:sp>
    </p:spTree>
    <p:extLst>
      <p:ext uri="{BB962C8B-B14F-4D97-AF65-F5344CB8AC3E}">
        <p14:creationId xmlns:p14="http://schemas.microsoft.com/office/powerpoint/2010/main" val="3977730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To answer this, I turned to the popular social media platform Reddit</a:t>
            </a:r>
          </a:p>
        </p:txBody>
      </p:sp>
      <p:sp>
        <p:nvSpPr>
          <p:cNvPr id="4" name="Slide Number Placeholder 3"/>
          <p:cNvSpPr>
            <a:spLocks noGrp="1"/>
          </p:cNvSpPr>
          <p:nvPr>
            <p:ph type="sldNum" sz="quarter" idx="5"/>
          </p:nvPr>
        </p:nvSpPr>
        <p:spPr/>
        <p:txBody>
          <a:bodyPr/>
          <a:lstStyle/>
          <a:p>
            <a:fld id="{BFDF105B-C367-FD49-9A36-F67ACED4163A}" type="slidenum">
              <a:rPr lang="en-US" smtClean="0"/>
              <a:t>21</a:t>
            </a:fld>
            <a:endParaRPr lang="en-US"/>
          </a:p>
        </p:txBody>
      </p:sp>
    </p:spTree>
    <p:extLst>
      <p:ext uri="{BB962C8B-B14F-4D97-AF65-F5344CB8AC3E}">
        <p14:creationId xmlns:p14="http://schemas.microsoft.com/office/powerpoint/2010/main" val="3230990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I chose Reddit because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Reddit is made up of thousands of communities, and these communities show a variety of approaches to enacting content moderation.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Therefore, the Reddit platform provides a rich site to study how the differences in moderation approaches affect the attitudes and behaviors of users differently. </a:t>
            </a:r>
            <a:endParaRPr lang="en-US" sz="1800" dirty="0"/>
          </a:p>
        </p:txBody>
      </p:sp>
      <p:sp>
        <p:nvSpPr>
          <p:cNvPr id="4" name="Slide Number Placeholder 3"/>
          <p:cNvSpPr>
            <a:spLocks noGrp="1"/>
          </p:cNvSpPr>
          <p:nvPr>
            <p:ph type="sldNum" sz="quarter" idx="5"/>
          </p:nvPr>
        </p:nvSpPr>
        <p:spPr/>
        <p:txBody>
          <a:bodyPr/>
          <a:lstStyle/>
          <a:p>
            <a:fld id="{BFDF105B-C367-FD49-9A36-F67ACED4163A}" type="slidenum">
              <a:rPr lang="en-US" smtClean="0"/>
              <a:t>22</a:t>
            </a:fld>
            <a:endParaRPr lang="en-US"/>
          </a:p>
        </p:txBody>
      </p:sp>
    </p:spTree>
    <p:extLst>
      <p:ext uri="{BB962C8B-B14F-4D97-AF65-F5344CB8AC3E}">
        <p14:creationId xmlns:p14="http://schemas.microsoft.com/office/powerpoint/2010/main" val="953571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an explanation comment on Reddit looks like</a:t>
            </a:r>
          </a:p>
          <a:p>
            <a:r>
              <a:rPr lang="en-US" dirty="0"/>
              <a:t>This comment was posted as a reply to a submission that was removed.</a:t>
            </a:r>
          </a:p>
          <a:p>
            <a:r>
              <a:rPr lang="en-US" dirty="0"/>
              <a:t>and it provides user an explanation of exactly why their post was removed. </a:t>
            </a:r>
          </a:p>
          <a:p>
            <a:r>
              <a:rPr lang="en-US" dirty="0"/>
              <a:t>It warns the user that if they continue to violate rules, their account will be banned. </a:t>
            </a:r>
          </a:p>
          <a:p>
            <a:r>
              <a:rPr lang="en-US" dirty="0"/>
              <a:t>It also informs the user that if they believe that the removal is mistaken, they con contact the moderators of the subreddit.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B30483-9B67-7C4A-AACC-0531F40C200B}"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1122320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this context, I pose the following research questions.</a:t>
            </a:r>
          </a:p>
          <a:p>
            <a:endParaRPr lang="en-US" dirty="0"/>
          </a:p>
          <a:p>
            <a:r>
              <a:rPr lang="en-US" dirty="0"/>
              <a:t>My first question is about attitudes. I ask,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DF105B-C367-FD49-9A36-F67ACED4163A}"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2674325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rPr dirty="0"/>
              <a:t>Today I am going to talk about three of the contributions I have made in investigating this overarching research problem </a:t>
            </a:r>
          </a:p>
          <a:p>
            <a:r>
              <a:rPr dirty="0"/>
              <a:t>READ BULLETS</a:t>
            </a:r>
          </a:p>
          <a:p>
            <a:endParaRPr dirty="0"/>
          </a:p>
          <a:p>
            <a:endParaRPr dirty="0"/>
          </a:p>
          <a:p>
            <a:pPr>
              <a:defRPr b="1"/>
            </a:pPr>
            <a:r>
              <a:rPr dirty="0"/>
              <a:t>ADD CITATIONS IN ALL CONTRIBUTION SLIDES</a:t>
            </a:r>
          </a:p>
          <a:p>
            <a:endParaRPr dirty="0"/>
          </a:p>
          <a:p>
            <a:r>
              <a:rPr dirty="0"/>
              <a:t> </a:t>
            </a:r>
          </a:p>
        </p:txBody>
      </p:sp>
    </p:spTree>
    <p:extLst>
      <p:ext uri="{BB962C8B-B14F-4D97-AF65-F5344CB8AC3E}">
        <p14:creationId xmlns:p14="http://schemas.microsoft.com/office/powerpoint/2010/main" val="2260854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Enough time should have passed for moderators to review post</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626635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focused on two aspects of user attitudes</a:t>
            </a:r>
          </a:p>
          <a:p>
            <a:endParaRPr lang="en-US" dirty="0"/>
          </a:p>
          <a:p>
            <a:r>
              <a:rPr lang="en-US" dirty="0"/>
              <a:t>that I will refer to as Fairness</a:t>
            </a:r>
          </a:p>
          <a:p>
            <a:endParaRPr lang="en-US" dirty="0"/>
          </a:p>
          <a:p>
            <a:r>
              <a:rPr lang="en-US" dirty="0"/>
              <a:t>I derived information about both of these user attitudes through survey questions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3956424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developed linear regression models to analyze the relationship between different variables, and I used fairness and posting again as my dependent variables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3205826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interest of time, I will only discuss a sample of insights we gained from our quantitative results, but please check out the paper for more insights.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DF105B-C367-FD49-9A36-F67ACED4163A}"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31487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these four comments are actually examples from Facebook’s internal rulebook for content moderation. This rulebook was leaked a while ago, and according to this rulebook, the top 2 comments should be allowed and the bottom 2 comments should be removed. Now this is what Facebook would do, but other platforms may have different criteria for what is appropriate, and they may make different moderation decisions on these comments.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 a researcher, I am interested in examining how social media platforms make these moderation decisions, and how these decisions impact end-users.</a:t>
            </a:r>
          </a:p>
        </p:txBody>
      </p:sp>
      <p:sp>
        <p:nvSpPr>
          <p:cNvPr id="4" name="Slide Number Placeholder 3"/>
          <p:cNvSpPr>
            <a:spLocks noGrp="1"/>
          </p:cNvSpPr>
          <p:nvPr>
            <p:ph type="sldNum" sz="quarter" idx="5"/>
          </p:nvPr>
        </p:nvSpPr>
        <p:spPr/>
        <p:txBody>
          <a:bodyPr/>
          <a:lstStyle/>
          <a:p>
            <a:fld id="{2B6E4561-3854-1D42-8891-52F0AA01ABED}" type="slidenum">
              <a:rPr lang="en-US" smtClean="0"/>
              <a:pPr/>
              <a:t>3</a:t>
            </a:fld>
            <a:endParaRPr lang="en-US" dirty="0"/>
          </a:p>
        </p:txBody>
      </p:sp>
    </p:spTree>
    <p:extLst>
      <p:ext uri="{BB962C8B-B14F-4D97-AF65-F5344CB8AC3E}">
        <p14:creationId xmlns:p14="http://schemas.microsoft.com/office/powerpoint/2010/main" val="3128918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I want to note here whether or not users are aware of their post removal is an important aspect of transparency in content moderation.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Garamond" panose="020204040303010108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Garamond" panose="02020404030301010803" pitchFamily="18" charset="0"/>
                <a:ea typeface="+mn-ea"/>
                <a:cs typeface="+mn-cs"/>
              </a:rPr>
              <a:t>Surprisingly, I found that 41.8% of users did not even know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Garamond" panose="020204040303010108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Garamond" panose="02020404030301010803" pitchFamily="18" charset="0"/>
                <a:ea typeface="+mn-ea"/>
                <a:cs typeface="+mn-cs"/>
              </a:rPr>
              <a:t>In fact, I received dozens of replies to my invitation messages where users expressed surprise about their post removals.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Garamond" panose="020204040303010108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Garamond" panose="02020404030301010803" pitchFamily="18"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32581033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Garamond" panose="02020404030301010803" pitchFamily="18" charset="0"/>
                <a:ea typeface="+mn-ea"/>
                <a:cs typeface="+mn-cs"/>
              </a:rPr>
              <a:t>My regression analyses show that </a:t>
            </a:r>
            <a:r>
              <a:rPr lang="en-US" sz="1800" kern="1200" dirty="0">
                <a:solidFill>
                  <a:schemeClr val="tx1"/>
                </a:solidFill>
                <a:effectLst/>
                <a:ea typeface="+mn-ea"/>
                <a:cs typeface="+mn-cs"/>
              </a:rPr>
              <a:t>when users become aware of their post removals, perhaps through communication by the moderation team, they are more likely to consider the moderation of their post as fair than when they are not made aware.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Noticing removals, however, did not have any statistically significant effect on whether participants consider it likely they will post in the future.</a:t>
            </a:r>
            <a:endParaRPr lang="en-US" sz="1800"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37604751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2820208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Garamond" panose="02020404030301010803" pitchFamily="18" charset="0"/>
                <a:ea typeface="+mn-ea"/>
                <a:cs typeface="+mn-cs"/>
              </a:rPr>
              <a:t>My regression analyses show that </a:t>
            </a:r>
            <a:r>
              <a:rPr lang="en-US" sz="1800" kern="1200" dirty="0">
                <a:solidFill>
                  <a:schemeClr val="tx1"/>
                </a:solidFill>
                <a:effectLst/>
                <a:ea typeface="+mn-ea"/>
                <a:cs typeface="+mn-cs"/>
              </a:rPr>
              <a:t>when users become aware of their post removals, perhaps through communication by the moderation team, they are more likely to consider the moderation of their post as fair than when they are not made aware.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Noticing removals, however, did not have any statistically significant effect on whether participants consider it likely they will post in the future.</a:t>
            </a:r>
            <a:endParaRPr lang="en-US" sz="1800"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2487647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analysis also indicates that some user identify themselves as trolls. </a:t>
            </a:r>
          </a:p>
          <a:p>
            <a:r>
              <a:rPr lang="en-US" dirty="0"/>
              <a:t>Although these users are aware of the community rules, they deliberately violate those rules.</a:t>
            </a:r>
          </a:p>
          <a:p>
            <a:r>
              <a:rPr lang="en-US" dirty="0"/>
              <a:t>For example, one of my participants who hated the Patriots football team wrote</a:t>
            </a:r>
          </a:p>
          <a:p>
            <a:endParaRPr lang="en-US" dirty="0"/>
          </a:p>
          <a:p>
            <a:r>
              <a:rPr lang="en-US" dirty="0"/>
              <a:t>This indicates that it may not be worth moderators’ efforts to provide explanations to users who are trolls</a:t>
            </a:r>
          </a:p>
        </p:txBody>
      </p:sp>
      <p:sp>
        <p:nvSpPr>
          <p:cNvPr id="4" name="Slide Number Placeholder 3"/>
          <p:cNvSpPr>
            <a:spLocks noGrp="1"/>
          </p:cNvSpPr>
          <p:nvPr>
            <p:ph type="sldNum" sz="quarter" idx="5"/>
          </p:nvPr>
        </p:nvSpPr>
        <p:spPr/>
        <p:txBody>
          <a:bodyPr/>
          <a:lstStyle/>
          <a:p>
            <a:fld id="{2B6E4561-3854-1D42-8891-52F0AA01ABED}" type="slidenum">
              <a:rPr lang="en-US" smtClean="0"/>
              <a:pPr/>
              <a:t>44</a:t>
            </a:fld>
            <a:endParaRPr lang="en-US" dirty="0"/>
          </a:p>
        </p:txBody>
      </p:sp>
    </p:spTree>
    <p:extLst>
      <p:ext uri="{BB962C8B-B14F-4D97-AF65-F5344CB8AC3E}">
        <p14:creationId xmlns:p14="http://schemas.microsoft.com/office/powerpoint/2010/main" val="7422207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analyses indicate that some user identify themselves as trolls. </a:t>
            </a:r>
          </a:p>
          <a:p>
            <a:r>
              <a:rPr lang="en-US" dirty="0"/>
              <a:t>Although these users are aware of the community rules, they deliberately violate those rules.</a:t>
            </a:r>
          </a:p>
          <a:p>
            <a:r>
              <a:rPr lang="en-US" dirty="0"/>
              <a:t>For example, one of our participants who hated the Patriots football team wrote</a:t>
            </a:r>
          </a:p>
          <a:p>
            <a:endParaRPr lang="en-US" dirty="0"/>
          </a:p>
          <a:p>
            <a:r>
              <a:rPr lang="en-US" dirty="0"/>
              <a:t>This indicates that it may be important to distinguish trolls from other users, and not waste moderation resources on trolls.</a:t>
            </a:r>
          </a:p>
        </p:txBody>
      </p:sp>
      <p:sp>
        <p:nvSpPr>
          <p:cNvPr id="4" name="Slide Number Placeholder 3"/>
          <p:cNvSpPr>
            <a:spLocks noGrp="1"/>
          </p:cNvSpPr>
          <p:nvPr>
            <p:ph type="sldNum" sz="quarter" idx="5"/>
          </p:nvPr>
        </p:nvSpPr>
        <p:spPr/>
        <p:txBody>
          <a:bodyPr/>
          <a:lstStyle/>
          <a:p>
            <a:fld id="{2B6E4561-3854-1D42-8891-52F0AA01ABED}" type="slidenum">
              <a:rPr lang="en-US" smtClean="0"/>
              <a:pPr/>
              <a:t>45</a:t>
            </a:fld>
            <a:endParaRPr lang="en-US" dirty="0"/>
          </a:p>
        </p:txBody>
      </p:sp>
    </p:spTree>
    <p:extLst>
      <p:ext uri="{BB962C8B-B14F-4D97-AF65-F5344CB8AC3E}">
        <p14:creationId xmlns:p14="http://schemas.microsoft.com/office/powerpoint/2010/main" val="2954474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rPr dirty="0"/>
              <a:t>Today I am going to talk about three of the contributions I have made in investigating this overarching research problem </a:t>
            </a:r>
          </a:p>
          <a:p>
            <a:r>
              <a:rPr dirty="0"/>
              <a:t>READ BULLETS</a:t>
            </a:r>
          </a:p>
          <a:p>
            <a:endParaRPr dirty="0"/>
          </a:p>
          <a:p>
            <a:endParaRPr dirty="0"/>
          </a:p>
          <a:p>
            <a:pPr>
              <a:defRPr b="1"/>
            </a:pPr>
            <a:r>
              <a:rPr dirty="0"/>
              <a:t>ADD CITATIONS IN ALL CONTRIBUTION SLIDES</a:t>
            </a:r>
          </a:p>
          <a:p>
            <a:endParaRPr dirty="0"/>
          </a:p>
          <a:p>
            <a:r>
              <a:rPr dirty="0"/>
              <a:t> </a:t>
            </a:r>
          </a:p>
        </p:txBody>
      </p:sp>
    </p:spTree>
    <p:extLst>
      <p:ext uri="{BB962C8B-B14F-4D97-AF65-F5344CB8AC3E}">
        <p14:creationId xmlns:p14="http://schemas.microsoft.com/office/powerpoint/2010/main" val="3185781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815556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Avenir Next" panose="020B0503020202020204" pitchFamily="34" charset="0"/>
                <a:ea typeface="Arial" charset="0"/>
                <a:cs typeface="Arial" charset="0"/>
              </a:rPr>
              <a:t>I focused on one specific aspect of user behavior.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Avenir Next" panose="020B0503020202020204" pitchFamily="34" charset="0"/>
                <a:ea typeface="Arial" charset="0"/>
                <a:cs typeface="Arial" charset="0"/>
              </a:rPr>
              <a:t>I tracked for each &lt;u, s&gt; pair, whether the user u has a future submission in subreddit s that is removed, and I call this variable Future Removal. Now this is a binary variable, so I built logistic regression models to analyze the relationships between different independent variables and Future Removal, which I considered to be my DV.</a:t>
            </a:r>
          </a:p>
          <a:p>
            <a:endParaRPr lang="en-US" dirty="0"/>
          </a:p>
          <a:p>
            <a:r>
              <a:rPr lang="en-US" dirty="0"/>
              <a:t>proxy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12550390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Garamond" panose="02020404030301010803" pitchFamily="18" charset="0"/>
                <a:ea typeface="+mn-ea"/>
                <a:cs typeface="+mn-cs"/>
              </a:rPr>
              <a:t>These variables are indicative of the size, activity level, and moderation rate of each Reddit community. I control for these variables because I suspected that they are likely to have an effect on user activity.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2014002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main goal of my research is to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3186532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1632732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9721425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rPr dirty="0"/>
              <a:t>Today I am going to talk about three of the contributions I have made in investigating this overarching research problem </a:t>
            </a:r>
          </a:p>
          <a:p>
            <a:r>
              <a:rPr dirty="0"/>
              <a:t>READ BULLETS</a:t>
            </a:r>
          </a:p>
          <a:p>
            <a:endParaRPr dirty="0"/>
          </a:p>
          <a:p>
            <a:endParaRPr dirty="0"/>
          </a:p>
          <a:p>
            <a:pPr>
              <a:defRPr b="1"/>
            </a:pPr>
            <a:r>
              <a:rPr dirty="0"/>
              <a:t>ADD CITATIONS IN ALL CONTRIBUTION SLIDES</a:t>
            </a:r>
          </a:p>
          <a:p>
            <a:endParaRPr dirty="0"/>
          </a:p>
          <a:p>
            <a:r>
              <a:rPr dirty="0"/>
              <a:t> </a:t>
            </a:r>
          </a:p>
        </p:txBody>
      </p:sp>
    </p:spTree>
    <p:extLst>
      <p:ext uri="{BB962C8B-B14F-4D97-AF65-F5344CB8AC3E}">
        <p14:creationId xmlns:p14="http://schemas.microsoft.com/office/powerpoint/2010/main" val="3180722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hape 539"/>
          <p:cNvSpPr>
            <a:spLocks noGrp="1" noRot="1" noChangeAspect="1"/>
          </p:cNvSpPr>
          <p:nvPr>
            <p:ph type="sldImg"/>
          </p:nvPr>
        </p:nvSpPr>
        <p:spPr>
          <a:xfrm>
            <a:off x="381000" y="685800"/>
            <a:ext cx="6096000" cy="3429000"/>
          </a:xfrm>
          <a:prstGeom prst="rect">
            <a:avLst/>
          </a:prstGeom>
        </p:spPr>
        <p:txBody>
          <a:bodyPr/>
          <a:lstStyle/>
          <a:p>
            <a:endParaRPr/>
          </a:p>
        </p:txBody>
      </p:sp>
      <p:sp>
        <p:nvSpPr>
          <p:cNvPr id="540" name="Shape 540"/>
          <p:cNvSpPr>
            <a:spLocks noGrp="1"/>
          </p:cNvSpPr>
          <p:nvPr>
            <p:ph type="body" sz="quarter" idx="1"/>
          </p:nvPr>
        </p:nvSpPr>
        <p:spPr>
          <a:prstGeom prst="rect">
            <a:avLst/>
          </a:prstGeom>
        </p:spPr>
        <p:txBody>
          <a:bodyPr/>
          <a:lstStyle/>
          <a:p>
            <a:r>
              <a:t>I would like to discuss some theoretical, design, and ethical implications.</a:t>
            </a:r>
          </a:p>
        </p:txBody>
      </p:sp>
    </p:spTree>
    <p:extLst>
      <p:ext uri="{BB962C8B-B14F-4D97-AF65-F5344CB8AC3E}">
        <p14:creationId xmlns:p14="http://schemas.microsoft.com/office/powerpoint/2010/main" val="7196505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contrapoints</a:t>
            </a:r>
            <a:r>
              <a:rPr lang="en-US" dirty="0"/>
              <a:t>, a subreddit with 70,000 subscribers began </a:t>
            </a:r>
          </a:p>
        </p:txBody>
      </p:sp>
      <p:sp>
        <p:nvSpPr>
          <p:cNvPr id="4" name="Slide Number Placeholder 3"/>
          <p:cNvSpPr>
            <a:spLocks noGrp="1"/>
          </p:cNvSpPr>
          <p:nvPr>
            <p:ph type="sldNum" sz="quarter" idx="5"/>
          </p:nvPr>
        </p:nvSpPr>
        <p:spPr/>
        <p:txBody>
          <a:bodyPr/>
          <a:lstStyle/>
          <a:p>
            <a:fld id="{22FE4820-D351-5044-973A-B60CA7A770B9}" type="slidenum">
              <a:rPr lang="en-US" smtClean="0"/>
              <a:t>61</a:t>
            </a:fld>
            <a:endParaRPr lang="en-US"/>
          </a:p>
        </p:txBody>
      </p:sp>
    </p:spTree>
    <p:extLst>
      <p:ext uri="{BB962C8B-B14F-4D97-AF65-F5344CB8AC3E}">
        <p14:creationId xmlns:p14="http://schemas.microsoft.com/office/powerpoint/2010/main" val="9877374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research also suggests a need for paradigm shift in content moderation</a:t>
            </a:r>
          </a:p>
          <a:p>
            <a:endParaRPr lang="en-US" dirty="0"/>
          </a:p>
          <a:p>
            <a:r>
              <a:rPr lang="en-US" dirty="0"/>
              <a:t>Platforms should work with community members, educating them about the community norms and turning them into valuable contributors</a:t>
            </a:r>
          </a:p>
        </p:txBody>
      </p:sp>
      <p:sp>
        <p:nvSpPr>
          <p:cNvPr id="4" name="Slide Number Placeholder 3"/>
          <p:cNvSpPr>
            <a:spLocks noGrp="1"/>
          </p:cNvSpPr>
          <p:nvPr>
            <p:ph type="sldNum" sz="quarter" idx="5"/>
          </p:nvPr>
        </p:nvSpPr>
        <p:spPr/>
        <p:txBody>
          <a:bodyPr/>
          <a:lstStyle/>
          <a:p>
            <a:fld id="{22FE4820-D351-5044-973A-B60CA7A770B9}" type="slidenum">
              <a:rPr lang="en-US" smtClean="0"/>
              <a:t>62</a:t>
            </a:fld>
            <a:endParaRPr lang="en-US"/>
          </a:p>
        </p:txBody>
      </p:sp>
    </p:spTree>
    <p:extLst>
      <p:ext uri="{BB962C8B-B14F-4D97-AF65-F5344CB8AC3E}">
        <p14:creationId xmlns:p14="http://schemas.microsoft.com/office/powerpoint/2010/main" val="19704363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also directly resulted in a </a:t>
            </a:r>
            <a:r>
              <a:rPr lang="en-US" dirty="0" err="1"/>
              <a:t>collaboratiion</a:t>
            </a:r>
            <a:r>
              <a:rPr lang="en-US" dirty="0"/>
              <a:t> with Twitch, a gaming-focused social network. I am currently working as a contractor with Twitch in order to help them incorporate transparency in content moderation for their millions of viewers.</a:t>
            </a:r>
          </a:p>
        </p:txBody>
      </p:sp>
      <p:sp>
        <p:nvSpPr>
          <p:cNvPr id="4" name="Slide Number Placeholder 3"/>
          <p:cNvSpPr>
            <a:spLocks noGrp="1"/>
          </p:cNvSpPr>
          <p:nvPr>
            <p:ph type="sldNum" sz="quarter" idx="5"/>
          </p:nvPr>
        </p:nvSpPr>
        <p:spPr/>
        <p:txBody>
          <a:bodyPr/>
          <a:lstStyle/>
          <a:p>
            <a:fld id="{22FE4820-D351-5044-973A-B60CA7A770B9}" type="slidenum">
              <a:rPr lang="en-US" smtClean="0"/>
              <a:t>63</a:t>
            </a:fld>
            <a:endParaRPr lang="en-US"/>
          </a:p>
        </p:txBody>
      </p:sp>
    </p:spTree>
    <p:extLst>
      <p:ext uri="{BB962C8B-B14F-4D97-AF65-F5344CB8AC3E}">
        <p14:creationId xmlns:p14="http://schemas.microsoft.com/office/powerpoint/2010/main" val="3545455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 this work, I have focused on one design choice, the provision of removal explanations, and discussed how it relates to user attitudes and behaviors. But this provides a concrete example of how my mixed-methods analysis approach can help us obtain nuanced insights into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going forward, I want to continue using such mixed-methods approaches to inform the design of online communities.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618935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xfrm>
            <a:off x="381000" y="685800"/>
            <a:ext cx="6096000" cy="3429000"/>
          </a:xfrm>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endParaRPr lang="en-US" sz="1800" b="0" i="0" kern="1200" dirty="0">
              <a:solidFill>
                <a:schemeClr val="tx1"/>
              </a:solidFill>
              <a:effectLst/>
              <a:latin typeface="Garamond" panose="02020404030301010803" pitchFamily="18" charset="0"/>
              <a:ea typeface="+mn-ea"/>
              <a:cs typeface="+mn-cs"/>
            </a:endParaRPr>
          </a:p>
        </p:txBody>
      </p:sp>
    </p:spTree>
    <p:extLst>
      <p:ext uri="{BB962C8B-B14F-4D97-AF65-F5344CB8AC3E}">
        <p14:creationId xmlns:p14="http://schemas.microsoft.com/office/powerpoint/2010/main" val="1547004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1383344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xfrm>
            <a:off x="381000" y="685800"/>
            <a:ext cx="6096000" cy="3429000"/>
          </a:xfrm>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r>
              <a:rPr lang="en-US" sz="1800" b="0" i="0" kern="1200" dirty="0">
                <a:solidFill>
                  <a:schemeClr val="tx1"/>
                </a:solidFill>
                <a:effectLst/>
                <a:latin typeface="Garamond" panose="02020404030301010803" pitchFamily="18" charset="0"/>
                <a:ea typeface="+mn-ea"/>
                <a:cs typeface="+mn-cs"/>
              </a:rPr>
              <a:t>Now, here is the agenda for my talk today</a:t>
            </a:r>
          </a:p>
          <a:p>
            <a:r>
              <a:rPr lang="en-US" sz="1800" b="0" i="0" kern="1200" dirty="0">
                <a:solidFill>
                  <a:schemeClr val="tx1"/>
                </a:solidFill>
                <a:effectLst/>
                <a:latin typeface="Garamond" panose="02020404030301010803" pitchFamily="18" charset="0"/>
                <a:ea typeface="+mn-ea"/>
                <a:cs typeface="+mn-cs"/>
              </a:rPr>
              <a:t>I will begin with offering a background on content moderation.</a:t>
            </a:r>
          </a:p>
          <a:p>
            <a:r>
              <a:rPr lang="en-US" sz="1800" b="0" i="0" kern="1200" dirty="0">
                <a:solidFill>
                  <a:schemeClr val="tx1"/>
                </a:solidFill>
                <a:effectLst/>
                <a:latin typeface="Garamond" panose="02020404030301010803" pitchFamily="18" charset="0"/>
                <a:ea typeface="+mn-ea"/>
                <a:cs typeface="+mn-cs"/>
              </a:rPr>
              <a:t>Next, I will describe my research on </a:t>
            </a:r>
            <a:r>
              <a:rPr lang="en-US" sz="1800" b="0" i="0" kern="1200" dirty="0" err="1">
                <a:solidFill>
                  <a:schemeClr val="tx1"/>
                </a:solidFill>
                <a:effectLst/>
                <a:latin typeface="Garamond" panose="02020404030301010803" pitchFamily="18" charset="0"/>
                <a:ea typeface="+mn-ea"/>
                <a:cs typeface="+mn-cs"/>
              </a:rPr>
              <a:t>tranparency</a:t>
            </a:r>
            <a:r>
              <a:rPr lang="en-US" sz="1800" b="0" i="0" kern="1200" dirty="0">
                <a:solidFill>
                  <a:schemeClr val="tx1"/>
                </a:solidFill>
                <a:effectLst/>
                <a:latin typeface="Garamond" panose="02020404030301010803" pitchFamily="18" charset="0"/>
                <a:ea typeface="+mn-ea"/>
                <a:cs typeface="+mn-cs"/>
              </a:rPr>
              <a:t> in content moderation</a:t>
            </a:r>
          </a:p>
          <a:p>
            <a:r>
              <a:rPr lang="en-US" sz="1800" b="0" i="0" kern="1200" dirty="0">
                <a:solidFill>
                  <a:schemeClr val="tx1"/>
                </a:solidFill>
                <a:effectLst/>
                <a:latin typeface="Garamond" panose="02020404030301010803" pitchFamily="18" charset="0"/>
                <a:ea typeface="+mn-ea"/>
                <a:cs typeface="+mn-cs"/>
              </a:rPr>
              <a:t>Next, I will discuss my work on evaluating the effectiveness of moderation interventions.</a:t>
            </a:r>
          </a:p>
          <a:p>
            <a:r>
              <a:rPr lang="en-US" sz="1800" b="0" i="0" kern="1200" dirty="0">
                <a:solidFill>
                  <a:schemeClr val="tx1"/>
                </a:solidFill>
                <a:effectLst/>
                <a:latin typeface="Garamond" panose="02020404030301010803" pitchFamily="18" charset="0"/>
                <a:ea typeface="+mn-ea"/>
                <a:cs typeface="+mn-cs"/>
              </a:rPr>
              <a:t>Finally, I will conclude with detailing some future directions of my research.</a:t>
            </a:r>
          </a:p>
        </p:txBody>
      </p:sp>
    </p:spTree>
    <p:extLst>
      <p:ext uri="{BB962C8B-B14F-4D97-AF65-F5344CB8AC3E}">
        <p14:creationId xmlns:p14="http://schemas.microsoft.com/office/powerpoint/2010/main" val="7326541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9019630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results of my ITS analyses also </a:t>
            </a:r>
          </a:p>
        </p:txBody>
      </p:sp>
      <p:sp>
        <p:nvSpPr>
          <p:cNvPr id="4" name="Slide Number Placeholder 3"/>
          <p:cNvSpPr>
            <a:spLocks noGrp="1"/>
          </p:cNvSpPr>
          <p:nvPr>
            <p:ph type="sldNum" sz="quarter" idx="5"/>
          </p:nvPr>
        </p:nvSpPr>
        <p:spPr/>
        <p:txBody>
          <a:bodyPr/>
          <a:lstStyle/>
          <a:p>
            <a:fld id="{22FE4820-D351-5044-973A-B60CA7A770B9}" type="slidenum">
              <a:rPr lang="en-US" smtClean="0"/>
              <a:t>76</a:t>
            </a:fld>
            <a:endParaRPr lang="en-US"/>
          </a:p>
        </p:txBody>
      </p:sp>
    </p:spTree>
    <p:extLst>
      <p:ext uri="{BB962C8B-B14F-4D97-AF65-F5344CB8AC3E}">
        <p14:creationId xmlns:p14="http://schemas.microsoft.com/office/powerpoint/2010/main" val="20691465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rPr lang="en-US" dirty="0"/>
              <a:t>Today I am going to talk about some of the contributions on these topics.</a:t>
            </a:r>
          </a:p>
          <a:p>
            <a:endParaRPr lang="en-US" dirty="0"/>
          </a:p>
          <a:p>
            <a:r>
              <a:rPr lang="en-US" dirty="0"/>
              <a:t>First, for transparency in content moderation</a:t>
            </a:r>
          </a:p>
        </p:txBody>
      </p:sp>
    </p:spTree>
    <p:extLst>
      <p:ext uri="{BB962C8B-B14F-4D97-AF65-F5344CB8AC3E}">
        <p14:creationId xmlns:p14="http://schemas.microsoft.com/office/powerpoint/2010/main" val="26226238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a:t>
            </a:r>
            <a:r>
              <a:rPr lang="en-US" dirty="0" err="1"/>
              <a:t>defiend</a:t>
            </a:r>
            <a:r>
              <a:rPr lang="en-US" dirty="0"/>
              <a:t> online harassment and identified different </a:t>
            </a:r>
            <a:r>
              <a:rPr lang="en-US" dirty="0" err="1"/>
              <a:t>tadctics</a:t>
            </a:r>
            <a:r>
              <a:rPr lang="en-US" dirty="0"/>
              <a:t> of online harassment</a:t>
            </a:r>
          </a:p>
          <a:p>
            <a:r>
              <a:rPr lang="en-US" dirty="0"/>
              <a:t>I have also studied how we can use restorative justice framework to address online harassment.</a:t>
            </a:r>
          </a:p>
          <a:p>
            <a:r>
              <a:rPr lang="en-US" dirty="0"/>
              <a:t>This framework has been used offline to </a:t>
            </a:r>
            <a:r>
              <a:rPr lang="en-US" dirty="0" err="1"/>
              <a:t>rehabilitiate</a:t>
            </a:r>
            <a:r>
              <a:rPr lang="en-US" dirty="0"/>
              <a:t> prison populations and I have explored how we can implement this framework on social media sites to rehabilitate offenders as well as support victims of online harassment.</a:t>
            </a:r>
          </a:p>
          <a:p>
            <a:endParaRPr lang="en-US" dirty="0"/>
          </a:p>
          <a:p>
            <a:r>
              <a:rPr lang="en-US" dirty="0"/>
              <a:t>Moderation on many social platforms have a lot in common with the US government works. So I am exploring what we can learn from theories of offline governance like federalism and polycentricity to improve content moderation</a:t>
            </a:r>
          </a:p>
        </p:txBody>
      </p:sp>
      <p:sp>
        <p:nvSpPr>
          <p:cNvPr id="4" name="Slide Number Placeholder 3"/>
          <p:cNvSpPr>
            <a:spLocks noGrp="1"/>
          </p:cNvSpPr>
          <p:nvPr>
            <p:ph type="sldNum" sz="quarter" idx="5"/>
          </p:nvPr>
        </p:nvSpPr>
        <p:spPr/>
        <p:txBody>
          <a:bodyPr/>
          <a:lstStyle/>
          <a:p>
            <a:fld id="{22FE4820-D351-5044-973A-B60CA7A770B9}" type="slidenum">
              <a:rPr lang="en-US" smtClean="0"/>
              <a:t>83</a:t>
            </a:fld>
            <a:endParaRPr lang="en-US"/>
          </a:p>
        </p:txBody>
      </p:sp>
    </p:spTree>
    <p:extLst>
      <p:ext uri="{BB962C8B-B14F-4D97-AF65-F5344CB8AC3E}">
        <p14:creationId xmlns:p14="http://schemas.microsoft.com/office/powerpoint/2010/main" val="25751716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rPr lang="en-US" sz="1200" kern="1200" dirty="0">
                <a:solidFill>
                  <a:schemeClr val="tx1"/>
                </a:solidFill>
                <a:effectLst/>
                <a:latin typeface="+mn-lt"/>
                <a:ea typeface="+mn-ea"/>
                <a:cs typeface="+mn-cs"/>
              </a:rPr>
              <a:t>Let me briefly point out some of my research interests other than content moderation.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am interested in sharing economy platforms like Airbnb. For example, I have studied how the use of algorithms to evaluate workers on Airbnb affect their work practices. I have also explored how Airbnb hosts use social media to connect with one another and learn how to be more productive.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have explored how people use search engines to learn new skills. I have also characterized how differences in internet-based skill development behaviors across different parts of the US contributes to growing economic disparities.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I have studied how social media facilitates a wide variety of social movements – movements ranging from Black Lives Matter, </a:t>
            </a:r>
            <a:r>
              <a:rPr lang="en-US" sz="1200" kern="1200" dirty="0" err="1">
                <a:solidFill>
                  <a:schemeClr val="tx1"/>
                </a:solidFill>
                <a:effectLst/>
                <a:latin typeface="+mn-lt"/>
                <a:ea typeface="+mn-ea"/>
                <a:cs typeface="+mn-cs"/>
              </a:rPr>
              <a:t>GamerGate</a:t>
            </a:r>
            <a:r>
              <a:rPr lang="en-US" sz="1200" kern="1200" dirty="0">
                <a:solidFill>
                  <a:schemeClr val="tx1"/>
                </a:solidFill>
                <a:effectLst/>
                <a:latin typeface="+mn-lt"/>
                <a:ea typeface="+mn-ea"/>
                <a:cs typeface="+mn-cs"/>
              </a:rPr>
              <a:t> and Men’s rights movement.</a:t>
            </a:r>
          </a:p>
          <a:p>
            <a:pPr>
              <a:defRPr sz="1200"/>
            </a:pPr>
            <a:endParaRPr dirty="0"/>
          </a:p>
        </p:txBody>
      </p:sp>
    </p:spTree>
    <p:extLst>
      <p:ext uri="{BB962C8B-B14F-4D97-AF65-F5344CB8AC3E}">
        <p14:creationId xmlns:p14="http://schemas.microsoft.com/office/powerpoint/2010/main" val="34366319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xfrm>
            <a:off x="381000" y="685800"/>
            <a:ext cx="6096000" cy="3429000"/>
          </a:xfrm>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endParaRPr lang="en-US" sz="1800" b="0" i="0" kern="1200" dirty="0">
              <a:solidFill>
                <a:schemeClr val="tx1"/>
              </a:solidFill>
              <a:effectLst/>
              <a:latin typeface="Garamond" panose="02020404030301010803" pitchFamily="18" charset="0"/>
              <a:ea typeface="+mn-ea"/>
              <a:cs typeface="+mn-cs"/>
            </a:endParaRPr>
          </a:p>
        </p:txBody>
      </p:sp>
    </p:spTree>
    <p:extLst>
      <p:ext uri="{BB962C8B-B14F-4D97-AF65-F5344CB8AC3E}">
        <p14:creationId xmlns:p14="http://schemas.microsoft.com/office/powerpoint/2010/main" val="32917824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6" name="Shape 1586"/>
          <p:cNvSpPr>
            <a:spLocks noGrp="1" noRot="1" noChangeAspect="1"/>
          </p:cNvSpPr>
          <p:nvPr>
            <p:ph type="sldImg"/>
          </p:nvPr>
        </p:nvSpPr>
        <p:spPr>
          <a:xfrm>
            <a:off x="381000" y="685800"/>
            <a:ext cx="6096000" cy="3429000"/>
          </a:xfrm>
          <a:prstGeom prst="rect">
            <a:avLst/>
          </a:prstGeom>
        </p:spPr>
        <p:txBody>
          <a:bodyPr/>
          <a:lstStyle/>
          <a:p>
            <a:endParaRPr/>
          </a:p>
        </p:txBody>
      </p:sp>
      <p:sp>
        <p:nvSpPr>
          <p:cNvPr id="1587" name="Shape 1587"/>
          <p:cNvSpPr>
            <a:spLocks noGrp="1"/>
          </p:cNvSpPr>
          <p:nvPr>
            <p:ph type="body" sz="quarter" idx="1"/>
          </p:nvPr>
        </p:nvSpPr>
        <p:spPr>
          <a:prstGeom prst="rect">
            <a:avLst/>
          </a:prstGeom>
        </p:spPr>
        <p:txBody>
          <a:bodyPr/>
          <a:lstStyle/>
          <a:p>
            <a:r>
              <a:rPr dirty="0"/>
              <a:t>these are some of the lovely people from across academic institutions and industry that I have worked with on </a:t>
            </a:r>
            <a:r>
              <a:rPr lang="en-US" dirty="0"/>
              <a:t>my research</a:t>
            </a:r>
            <a:r>
              <a:rPr dirty="0"/>
              <a:t> projects</a:t>
            </a:r>
          </a:p>
          <a:p>
            <a:r>
              <a:rPr dirty="0"/>
              <a:t>I am excited to extend this network at </a:t>
            </a:r>
            <a:r>
              <a:rPr lang="en-US" dirty="0"/>
              <a:t>George Mason</a:t>
            </a:r>
            <a:r>
              <a:rPr dirty="0"/>
              <a:t>.</a:t>
            </a:r>
          </a:p>
          <a:p>
            <a:endParaRPr dirty="0"/>
          </a:p>
        </p:txBody>
      </p:sp>
    </p:spTree>
    <p:extLst>
      <p:ext uri="{BB962C8B-B14F-4D97-AF65-F5344CB8AC3E}">
        <p14:creationId xmlns:p14="http://schemas.microsoft.com/office/powerpoint/2010/main" val="41240101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141868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Content moderation is enacted by a rich and complex sociotechnical system.</a:t>
            </a:r>
          </a:p>
          <a:p>
            <a:r>
              <a:rPr lang="en-US" sz="1200" kern="1200" dirty="0">
                <a:solidFill>
                  <a:schemeClr val="tx1"/>
                </a:solidFill>
                <a:effectLst/>
                <a:latin typeface="+mn-lt"/>
                <a:ea typeface="+mn-ea"/>
                <a:cs typeface="+mn-cs"/>
              </a:rPr>
              <a:t>First, it has a small group of admins. These admins are platform employees who make high-level decisions about how moderation should work.</a:t>
            </a:r>
          </a:p>
          <a:p>
            <a:r>
              <a:rPr lang="en-US" sz="1200" kern="1200" dirty="0">
                <a:solidFill>
                  <a:schemeClr val="tx1"/>
                </a:solidFill>
                <a:effectLst/>
                <a:latin typeface="+mn-lt"/>
                <a:ea typeface="+mn-ea"/>
                <a:cs typeface="+mn-cs"/>
              </a:rPr>
              <a:t>Then, there are community guidelines which are a set of rules that dictate how users should behave.</a:t>
            </a:r>
          </a:p>
          <a:p>
            <a:r>
              <a:rPr lang="en-US" sz="1200" kern="1200" dirty="0">
                <a:solidFill>
                  <a:schemeClr val="tx1"/>
                </a:solidFill>
                <a:effectLst/>
                <a:latin typeface="+mn-lt"/>
                <a:ea typeface="+mn-ea"/>
                <a:cs typeface="+mn-cs"/>
              </a:rPr>
              <a:t>Then there are moderators who enforce these community guidelines. These moderators are at the frontline and they make low-level moderation decisions about which posts should be removed or which users should be banned.</a:t>
            </a:r>
          </a:p>
          <a:p>
            <a:r>
              <a:rPr lang="en-US" sz="1200" kern="1200" dirty="0">
                <a:solidFill>
                  <a:schemeClr val="tx1"/>
                </a:solidFill>
                <a:effectLst/>
                <a:latin typeface="+mn-lt"/>
                <a:ea typeface="+mn-ea"/>
                <a:cs typeface="+mn-cs"/>
              </a:rPr>
              <a:t>These moderators work with a wide variety of automated tools to make their job easier.</a:t>
            </a:r>
          </a:p>
          <a:p>
            <a:r>
              <a:rPr lang="en-US" sz="1200" kern="1200" dirty="0">
                <a:solidFill>
                  <a:schemeClr val="tx1"/>
                </a:solidFill>
                <a:effectLst/>
                <a:latin typeface="+mn-lt"/>
                <a:ea typeface="+mn-ea"/>
                <a:cs typeface="+mn-cs"/>
              </a:rPr>
              <a:t>Finally, there are end-users who flag content that violates community guidelines, and this flagged content is reviewed by the moderators.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different components interact with one another in complicated ways and help constitute content moderation systems.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1241653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removes irrelevant comments and makes it easier for the users to find the information they are looking for.</a:t>
            </a:r>
          </a:p>
          <a:p>
            <a:endParaRPr lang="en-US" dirty="0"/>
          </a:p>
        </p:txBody>
      </p:sp>
      <p:sp>
        <p:nvSpPr>
          <p:cNvPr id="4" name="Slide Number Placeholder 3"/>
          <p:cNvSpPr>
            <a:spLocks noGrp="1"/>
          </p:cNvSpPr>
          <p:nvPr>
            <p:ph type="sldNum" sz="quarter" idx="5"/>
          </p:nvPr>
        </p:nvSpPr>
        <p:spPr/>
        <p:txBody>
          <a:bodyPr/>
          <a:lstStyle/>
          <a:p>
            <a:fld id="{22FE4820-D351-5044-973A-B60CA7A770B9}" type="slidenum">
              <a:rPr lang="en-US" smtClean="0"/>
              <a:t>7</a:t>
            </a:fld>
            <a:endParaRPr lang="en-US"/>
          </a:p>
        </p:txBody>
      </p:sp>
    </p:spTree>
    <p:extLst>
      <p:ext uri="{BB962C8B-B14F-4D97-AF65-F5344CB8AC3E}">
        <p14:creationId xmlns:p14="http://schemas.microsoft.com/office/powerpoint/2010/main" val="3565465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t>
            </a:r>
            <a:r>
              <a:rPr lang="en-US" sz="1200" kern="1200" dirty="0">
                <a:solidFill>
                  <a:schemeClr val="tx1"/>
                </a:solidFill>
                <a:effectLst/>
                <a:latin typeface="+mn-lt"/>
                <a:ea typeface="+mn-ea"/>
                <a:cs typeface="+mn-cs"/>
              </a:rPr>
              <a:t>content moderation is necessary to ensure that the limited attention of users is not exhausted by unworthy posts. </a:t>
            </a:r>
          </a:p>
          <a:p>
            <a:endParaRPr lang="en-US" dirty="0"/>
          </a:p>
        </p:txBody>
      </p:sp>
      <p:sp>
        <p:nvSpPr>
          <p:cNvPr id="4" name="Slide Number Placeholder 3"/>
          <p:cNvSpPr>
            <a:spLocks noGrp="1"/>
          </p:cNvSpPr>
          <p:nvPr>
            <p:ph type="sldNum" sz="quarter" idx="5"/>
          </p:nvPr>
        </p:nvSpPr>
        <p:spPr/>
        <p:txBody>
          <a:bodyPr/>
          <a:lstStyle/>
          <a:p>
            <a:fld id="{22FE4820-D351-5044-973A-B60CA7A770B9}" type="slidenum">
              <a:rPr lang="en-US" smtClean="0"/>
              <a:t>8</a:t>
            </a:fld>
            <a:endParaRPr lang="en-US"/>
          </a:p>
        </p:txBody>
      </p:sp>
    </p:spTree>
    <p:extLst>
      <p:ext uri="{BB962C8B-B14F-4D97-AF65-F5344CB8AC3E}">
        <p14:creationId xmlns:p14="http://schemas.microsoft.com/office/powerpoint/2010/main" val="3453704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ea typeface="+mn-ea"/>
                <a:cs typeface="+mn-cs"/>
              </a:rPr>
              <a:t>Content moderation is responsible for addressing many of the key problems that social media platforms face today.</a:t>
            </a:r>
            <a:endParaRPr lang="en-US" dirty="0"/>
          </a:p>
          <a:p>
            <a:endParaRPr lang="en-US" dirty="0"/>
          </a:p>
        </p:txBody>
      </p:sp>
      <p:sp>
        <p:nvSpPr>
          <p:cNvPr id="4" name="Slide Number Placeholder 3"/>
          <p:cNvSpPr>
            <a:spLocks noGrp="1"/>
          </p:cNvSpPr>
          <p:nvPr>
            <p:ph type="sldNum" sz="quarter" idx="5"/>
          </p:nvPr>
        </p:nvSpPr>
        <p:spPr/>
        <p:txBody>
          <a:bodyPr/>
          <a:lstStyle/>
          <a:p>
            <a:fld id="{2B6E4561-3854-1D42-8891-52F0AA01ABED}" type="slidenum">
              <a:rPr lang="en-US" smtClean="0"/>
              <a:pPr/>
              <a:t>9</a:t>
            </a:fld>
            <a:endParaRPr lang="en-US" dirty="0"/>
          </a:p>
        </p:txBody>
      </p:sp>
    </p:spTree>
    <p:extLst>
      <p:ext uri="{BB962C8B-B14F-4D97-AF65-F5344CB8AC3E}">
        <p14:creationId xmlns:p14="http://schemas.microsoft.com/office/powerpoint/2010/main" val="2782487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7A92C-71FD-674B-9D88-D9EB8674767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7884FE57-4481-8C44-BEAA-2F102F82C6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C46519-799D-C94D-999E-B0E21435BD06}"/>
              </a:ext>
            </a:extLst>
          </p:cNvPr>
          <p:cNvSpPr>
            <a:spLocks noGrp="1"/>
          </p:cNvSpPr>
          <p:nvPr>
            <p:ph type="dt" sz="half" idx="10"/>
          </p:nvPr>
        </p:nvSpPr>
        <p:spPr/>
        <p:txBody>
          <a:bodyPr/>
          <a:lstStyle/>
          <a:p>
            <a:fld id="{F8173076-42C9-2542-B910-29C6B486FA26}" type="datetimeFigureOut">
              <a:rPr lang="en-US" smtClean="0"/>
              <a:t>2/22/21</a:t>
            </a:fld>
            <a:endParaRPr lang="en-US"/>
          </a:p>
        </p:txBody>
      </p:sp>
      <p:sp>
        <p:nvSpPr>
          <p:cNvPr id="5" name="Footer Placeholder 4">
            <a:extLst>
              <a:ext uri="{FF2B5EF4-FFF2-40B4-BE49-F238E27FC236}">
                <a16:creationId xmlns:a16="http://schemas.microsoft.com/office/drawing/2014/main" id="{3AE63777-1AD0-054B-BAD8-9035C171AE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AB8D74-1119-E449-9387-BCFB04C057E2}"/>
              </a:ext>
            </a:extLst>
          </p:cNvPr>
          <p:cNvSpPr>
            <a:spLocks noGrp="1"/>
          </p:cNvSpPr>
          <p:nvPr>
            <p:ph type="sldNum" sz="quarter" idx="12"/>
          </p:nvPr>
        </p:nvSpPr>
        <p:spPr/>
        <p:txBody>
          <a:bodyPr/>
          <a:lstStyle/>
          <a:p>
            <a:fld id="{C9E3B371-6921-C440-BD4E-06EDA40FC8C0}" type="slidenum">
              <a:rPr lang="en-US" smtClean="0"/>
              <a:t>‹#›</a:t>
            </a:fld>
            <a:endParaRPr lang="en-US"/>
          </a:p>
        </p:txBody>
      </p:sp>
    </p:spTree>
    <p:extLst>
      <p:ext uri="{BB962C8B-B14F-4D97-AF65-F5344CB8AC3E}">
        <p14:creationId xmlns:p14="http://schemas.microsoft.com/office/powerpoint/2010/main" val="3088484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EF510-A0D6-1F40-9899-2106CA1B4C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4F6659-1B95-FF42-AB10-EE9E02548D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65B80C-73C8-2F49-9040-D793CE3C9A3F}"/>
              </a:ext>
            </a:extLst>
          </p:cNvPr>
          <p:cNvSpPr>
            <a:spLocks noGrp="1"/>
          </p:cNvSpPr>
          <p:nvPr>
            <p:ph type="dt" sz="half" idx="10"/>
          </p:nvPr>
        </p:nvSpPr>
        <p:spPr/>
        <p:txBody>
          <a:bodyPr/>
          <a:lstStyle/>
          <a:p>
            <a:fld id="{F8173076-42C9-2542-B910-29C6B486FA26}" type="datetimeFigureOut">
              <a:rPr lang="en-US" smtClean="0"/>
              <a:t>2/22/21</a:t>
            </a:fld>
            <a:endParaRPr lang="en-US"/>
          </a:p>
        </p:txBody>
      </p:sp>
      <p:sp>
        <p:nvSpPr>
          <p:cNvPr id="5" name="Footer Placeholder 4">
            <a:extLst>
              <a:ext uri="{FF2B5EF4-FFF2-40B4-BE49-F238E27FC236}">
                <a16:creationId xmlns:a16="http://schemas.microsoft.com/office/drawing/2014/main" id="{DC1EA63F-7E90-6047-A142-44354675AB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BC6EEA-31FD-AD41-8B13-51340C055022}"/>
              </a:ext>
            </a:extLst>
          </p:cNvPr>
          <p:cNvSpPr>
            <a:spLocks noGrp="1"/>
          </p:cNvSpPr>
          <p:nvPr>
            <p:ph type="sldNum" sz="quarter" idx="12"/>
          </p:nvPr>
        </p:nvSpPr>
        <p:spPr/>
        <p:txBody>
          <a:bodyPr/>
          <a:lstStyle/>
          <a:p>
            <a:fld id="{C9E3B371-6921-C440-BD4E-06EDA40FC8C0}" type="slidenum">
              <a:rPr lang="en-US" smtClean="0"/>
              <a:t>‹#›</a:t>
            </a:fld>
            <a:endParaRPr lang="en-US"/>
          </a:p>
        </p:txBody>
      </p:sp>
    </p:spTree>
    <p:extLst>
      <p:ext uri="{BB962C8B-B14F-4D97-AF65-F5344CB8AC3E}">
        <p14:creationId xmlns:p14="http://schemas.microsoft.com/office/powerpoint/2010/main" val="3287147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EF0ABE-CD8D-F44C-97C6-59056D67E4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78D6B4-9F52-C84E-913B-6091E71B15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CF1E6E-EDFD-254D-B3D8-E12A5653BBDE}"/>
              </a:ext>
            </a:extLst>
          </p:cNvPr>
          <p:cNvSpPr>
            <a:spLocks noGrp="1"/>
          </p:cNvSpPr>
          <p:nvPr>
            <p:ph type="dt" sz="half" idx="10"/>
          </p:nvPr>
        </p:nvSpPr>
        <p:spPr/>
        <p:txBody>
          <a:bodyPr/>
          <a:lstStyle/>
          <a:p>
            <a:fld id="{F8173076-42C9-2542-B910-29C6B486FA26}" type="datetimeFigureOut">
              <a:rPr lang="en-US" smtClean="0"/>
              <a:t>2/22/21</a:t>
            </a:fld>
            <a:endParaRPr lang="en-US"/>
          </a:p>
        </p:txBody>
      </p:sp>
      <p:sp>
        <p:nvSpPr>
          <p:cNvPr id="5" name="Footer Placeholder 4">
            <a:extLst>
              <a:ext uri="{FF2B5EF4-FFF2-40B4-BE49-F238E27FC236}">
                <a16:creationId xmlns:a16="http://schemas.microsoft.com/office/drawing/2014/main" id="{6BD97235-D9CD-7542-BA4D-5EF43BB12B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2906E-3F5B-144A-A357-057B0826C484}"/>
              </a:ext>
            </a:extLst>
          </p:cNvPr>
          <p:cNvSpPr>
            <a:spLocks noGrp="1"/>
          </p:cNvSpPr>
          <p:nvPr>
            <p:ph type="sldNum" sz="quarter" idx="12"/>
          </p:nvPr>
        </p:nvSpPr>
        <p:spPr/>
        <p:txBody>
          <a:bodyPr/>
          <a:lstStyle/>
          <a:p>
            <a:fld id="{C9E3B371-6921-C440-BD4E-06EDA40FC8C0}" type="slidenum">
              <a:rPr lang="en-US" smtClean="0"/>
              <a:t>‹#›</a:t>
            </a:fld>
            <a:endParaRPr lang="en-US"/>
          </a:p>
        </p:txBody>
      </p:sp>
    </p:spTree>
    <p:extLst>
      <p:ext uri="{BB962C8B-B14F-4D97-AF65-F5344CB8AC3E}">
        <p14:creationId xmlns:p14="http://schemas.microsoft.com/office/powerpoint/2010/main" val="4068616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008188" y="1151930"/>
            <a:ext cx="8175625" cy="2321719"/>
          </a:xfrm>
          <a:prstGeom prst="rect">
            <a:avLst/>
          </a:prstGeom>
        </p:spPr>
        <p:txBody>
          <a:bodyPr anchor="b"/>
          <a:lstStyle/>
          <a:p>
            <a:r>
              <a:t>Title Text</a:t>
            </a:r>
          </a:p>
        </p:txBody>
      </p:sp>
      <p:sp>
        <p:nvSpPr>
          <p:cNvPr id="12" name="Body Level One…"/>
          <p:cNvSpPr txBox="1">
            <a:spLocks noGrp="1"/>
          </p:cNvSpPr>
          <p:nvPr>
            <p:ph type="body" sz="quarter" idx="1"/>
          </p:nvPr>
        </p:nvSpPr>
        <p:spPr>
          <a:xfrm>
            <a:off x="2008188" y="3545086"/>
            <a:ext cx="8175625" cy="794743"/>
          </a:xfrm>
          <a:prstGeom prst="rect">
            <a:avLst/>
          </a:prstGeom>
        </p:spPr>
        <p:txBody>
          <a:bodyPr anchor="t"/>
          <a:lstStyle>
            <a:lvl1pPr marL="0" indent="0" algn="ctr">
              <a:spcBef>
                <a:spcPts val="0"/>
              </a:spcBef>
              <a:buSzTx/>
              <a:buNone/>
              <a:defRPr sz="2592"/>
            </a:lvl1pPr>
            <a:lvl2pPr marL="0" indent="0" algn="ctr">
              <a:spcBef>
                <a:spcPts val="0"/>
              </a:spcBef>
              <a:buSzTx/>
              <a:buNone/>
              <a:defRPr sz="2592"/>
            </a:lvl2pPr>
            <a:lvl3pPr marL="0" indent="0" algn="ctr">
              <a:spcBef>
                <a:spcPts val="0"/>
              </a:spcBef>
              <a:buSzTx/>
              <a:buNone/>
              <a:defRPr sz="2592"/>
            </a:lvl3pPr>
            <a:lvl4pPr marL="0" indent="0" algn="ctr">
              <a:spcBef>
                <a:spcPts val="0"/>
              </a:spcBef>
              <a:buSzTx/>
              <a:buNone/>
              <a:defRPr sz="2592"/>
            </a:lvl4pPr>
            <a:lvl5pPr marL="0" indent="0" algn="ctr">
              <a:spcBef>
                <a:spcPts val="0"/>
              </a:spcBef>
              <a:buSzTx/>
              <a:buNone/>
              <a:defRPr sz="2592"/>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5966225" y="6536531"/>
            <a:ext cx="227760" cy="243085"/>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250132796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2008188" y="2268140"/>
            <a:ext cx="8175625" cy="232172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6095528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2784574" y="431602"/>
            <a:ext cx="9688712" cy="5813227"/>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760140" y="446484"/>
            <a:ext cx="4167189" cy="2803923"/>
          </a:xfrm>
          <a:prstGeom prst="rect">
            <a:avLst/>
          </a:prstGeom>
        </p:spPr>
        <p:txBody>
          <a:bodyPr anchor="b"/>
          <a:lstStyle>
            <a:lvl1pPr>
              <a:defRPr sz="4147"/>
            </a:lvl1pPr>
          </a:lstStyle>
          <a:p>
            <a:r>
              <a:t>Title Text</a:t>
            </a:r>
          </a:p>
        </p:txBody>
      </p:sp>
      <p:sp>
        <p:nvSpPr>
          <p:cNvPr id="40" name="Body Level One…"/>
          <p:cNvSpPr txBox="1">
            <a:spLocks noGrp="1"/>
          </p:cNvSpPr>
          <p:nvPr>
            <p:ph type="body" sz="quarter" idx="1"/>
          </p:nvPr>
        </p:nvSpPr>
        <p:spPr>
          <a:xfrm>
            <a:off x="1760140" y="3321843"/>
            <a:ext cx="4167189" cy="2893220"/>
          </a:xfrm>
          <a:prstGeom prst="rect">
            <a:avLst/>
          </a:prstGeom>
        </p:spPr>
        <p:txBody>
          <a:bodyPr anchor="t"/>
          <a:lstStyle>
            <a:lvl1pPr marL="0" indent="0" algn="ctr">
              <a:spcBef>
                <a:spcPts val="0"/>
              </a:spcBef>
              <a:buSzTx/>
              <a:buNone/>
              <a:defRPr sz="2592"/>
            </a:lvl1pPr>
            <a:lvl2pPr marL="0" indent="0" algn="ctr">
              <a:spcBef>
                <a:spcPts val="0"/>
              </a:spcBef>
              <a:buSzTx/>
              <a:buNone/>
              <a:defRPr sz="2592"/>
            </a:lvl2pPr>
            <a:lvl3pPr marL="0" indent="0" algn="ctr">
              <a:spcBef>
                <a:spcPts val="0"/>
              </a:spcBef>
              <a:buSzTx/>
              <a:buNone/>
              <a:defRPr sz="2592"/>
            </a:lvl3pPr>
            <a:lvl4pPr marL="0" indent="0" algn="ctr">
              <a:spcBef>
                <a:spcPts val="0"/>
              </a:spcBef>
              <a:buSzTx/>
              <a:buNone/>
              <a:defRPr sz="2592"/>
            </a:lvl4pPr>
            <a:lvl5pPr marL="0" indent="0" algn="ctr">
              <a:spcBef>
                <a:spcPts val="0"/>
              </a:spcBef>
              <a:buSzTx/>
              <a:buNone/>
              <a:defRPr sz="2592"/>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6321222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34190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4357119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4208363" y="1818679"/>
            <a:ext cx="7366994" cy="4420196"/>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760140" y="1821656"/>
            <a:ext cx="4167189" cy="4420196"/>
          </a:xfrm>
          <a:prstGeom prst="rect">
            <a:avLst/>
          </a:prstGeom>
        </p:spPr>
        <p:txBody>
          <a:bodyPr/>
          <a:lstStyle>
            <a:lvl1pPr marL="232780" indent="-232780">
              <a:spcBef>
                <a:spcPts val="2246"/>
              </a:spcBef>
              <a:defRPr sz="1901"/>
            </a:lvl1pPr>
            <a:lvl2pPr marL="529045" indent="-232780">
              <a:spcBef>
                <a:spcPts val="2246"/>
              </a:spcBef>
              <a:defRPr sz="1901"/>
            </a:lvl2pPr>
            <a:lvl3pPr marL="825311" indent="-232780">
              <a:spcBef>
                <a:spcPts val="2246"/>
              </a:spcBef>
              <a:defRPr sz="1901"/>
            </a:lvl3pPr>
            <a:lvl4pPr marL="1121577" indent="-232780">
              <a:spcBef>
                <a:spcPts val="2246"/>
              </a:spcBef>
              <a:defRPr sz="1901"/>
            </a:lvl4pPr>
            <a:lvl5pPr marL="1417842" indent="-232780">
              <a:spcBef>
                <a:spcPts val="2246"/>
              </a:spcBef>
              <a:defRPr sz="1901"/>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5966225" y="6536531"/>
            <a:ext cx="259820" cy="243085"/>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815892670"/>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760140" y="892968"/>
            <a:ext cx="8671720" cy="507206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4820457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234906" y="3536156"/>
            <a:ext cx="4730272" cy="2839641"/>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096000" y="625079"/>
            <a:ext cx="4583907" cy="275034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839391" y="625078"/>
            <a:ext cx="9361289" cy="5616774"/>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021134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896FE-54A1-B045-827D-AD6660685B43}"/>
              </a:ext>
            </a:extLst>
          </p:cNvPr>
          <p:cNvSpPr>
            <a:spLocks noGrp="1"/>
          </p:cNvSpPr>
          <p:nvPr>
            <p:ph type="title"/>
          </p:nvPr>
        </p:nvSpPr>
        <p:spPr/>
        <p:txBody>
          <a:bodyPr/>
          <a:lstStyle>
            <a:lvl1pPr>
              <a:defRPr b="1">
                <a:latin typeface="Avenir Next" panose="020B0503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94716A25-30E5-764F-9C3B-05D235576A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62B75-8E91-6241-8D95-C9C53F7C4108}"/>
              </a:ext>
            </a:extLst>
          </p:cNvPr>
          <p:cNvSpPr>
            <a:spLocks noGrp="1"/>
          </p:cNvSpPr>
          <p:nvPr>
            <p:ph type="dt" sz="half" idx="10"/>
          </p:nvPr>
        </p:nvSpPr>
        <p:spPr/>
        <p:txBody>
          <a:bodyPr/>
          <a:lstStyle/>
          <a:p>
            <a:fld id="{F8173076-42C9-2542-B910-29C6B486FA26}" type="datetimeFigureOut">
              <a:rPr lang="en-US" smtClean="0"/>
              <a:t>2/22/21</a:t>
            </a:fld>
            <a:endParaRPr lang="en-US"/>
          </a:p>
        </p:txBody>
      </p:sp>
      <p:sp>
        <p:nvSpPr>
          <p:cNvPr id="5" name="Footer Placeholder 4">
            <a:extLst>
              <a:ext uri="{FF2B5EF4-FFF2-40B4-BE49-F238E27FC236}">
                <a16:creationId xmlns:a16="http://schemas.microsoft.com/office/drawing/2014/main" id="{B06C25DB-A582-E846-A5A5-24B8013CBB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75CE30-55A3-9243-A8A7-2DA2BEA2ED4F}"/>
              </a:ext>
            </a:extLst>
          </p:cNvPr>
          <p:cNvSpPr>
            <a:spLocks noGrp="1"/>
          </p:cNvSpPr>
          <p:nvPr>
            <p:ph type="sldNum" sz="quarter" idx="12"/>
          </p:nvPr>
        </p:nvSpPr>
        <p:spPr/>
        <p:txBody>
          <a:bodyPr/>
          <a:lstStyle/>
          <a:p>
            <a:fld id="{C9E3B371-6921-C440-BD4E-06EDA40FC8C0}" type="slidenum">
              <a:rPr lang="en-US" smtClean="0"/>
              <a:t>‹#›</a:t>
            </a:fld>
            <a:endParaRPr lang="en-US"/>
          </a:p>
        </p:txBody>
      </p:sp>
    </p:spTree>
    <p:extLst>
      <p:ext uri="{BB962C8B-B14F-4D97-AF65-F5344CB8AC3E}">
        <p14:creationId xmlns:p14="http://schemas.microsoft.com/office/powerpoint/2010/main" val="26658527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273928" y="0"/>
            <a:ext cx="11644146" cy="6991946"/>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8214288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07131767"/>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Title - Center">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2008188" y="2268140"/>
            <a:ext cx="8175625" cy="2321720"/>
          </a:xfrm>
          <a:prstGeom prst="rect">
            <a:avLst/>
          </a:prstGeom>
        </p:spPr>
        <p:txBody>
          <a:bodyPr/>
          <a:lstStyle>
            <a:lvl1pPr>
              <a:defRPr>
                <a:latin typeface="Helvetica Light"/>
                <a:ea typeface="Helvetica Light"/>
                <a:cs typeface="Helvetica Light"/>
                <a:sym typeface="Helvetica Light"/>
              </a:defRPr>
            </a:lvl1pPr>
          </a:lstStyle>
          <a:p>
            <a:r>
              <a:t>Title Text</a:t>
            </a:r>
          </a:p>
        </p:txBody>
      </p:sp>
      <p:sp>
        <p:nvSpPr>
          <p:cNvPr id="118" name="Slide Number"/>
          <p:cNvSpPr txBox="1">
            <a:spLocks noGrp="1"/>
          </p:cNvSpPr>
          <p:nvPr>
            <p:ph type="sldNum" sz="quarter" idx="2"/>
          </p:nvPr>
        </p:nvSpPr>
        <p:spPr>
          <a:xfrm>
            <a:off x="5950353" y="6505276"/>
            <a:ext cx="291880" cy="269694"/>
          </a:xfrm>
          <a:prstGeom prst="rect">
            <a:avLst/>
          </a:prstGeom>
        </p:spPr>
        <p:txBody>
          <a:bodyPr/>
          <a:lstStyle>
            <a:lvl1pPr>
              <a:defRPr sz="121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51966770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Photo">
    <p:spTree>
      <p:nvGrpSpPr>
        <p:cNvPr id="1" name=""/>
        <p:cNvGrpSpPr/>
        <p:nvPr/>
      </p:nvGrpSpPr>
      <p:grpSpPr>
        <a:xfrm>
          <a:off x="0" y="0"/>
          <a:ext cx="0" cy="0"/>
          <a:chOff x="0" y="0"/>
          <a:chExt cx="0" cy="0"/>
        </a:xfrm>
      </p:grpSpPr>
      <p:sp>
        <p:nvSpPr>
          <p:cNvPr id="125" name="Image"/>
          <p:cNvSpPr>
            <a:spLocks noGrp="1"/>
          </p:cNvSpPr>
          <p:nvPr>
            <p:ph type="pic" idx="13"/>
          </p:nvPr>
        </p:nvSpPr>
        <p:spPr>
          <a:xfrm>
            <a:off x="381000" y="0"/>
            <a:ext cx="11900052" cy="7143750"/>
          </a:xfrm>
          <a:prstGeom prst="rect">
            <a:avLst/>
          </a:prstGeom>
        </p:spPr>
        <p:txBody>
          <a:bodyPr lIns="91439" tIns="45719" rIns="91439" bIns="45719" anchor="t">
            <a:noAutofit/>
          </a:bodyPr>
          <a:lstStyle/>
          <a:p>
            <a:endParaRPr/>
          </a:p>
        </p:txBody>
      </p:sp>
      <p:sp>
        <p:nvSpPr>
          <p:cNvPr id="126" name="Slide Number"/>
          <p:cNvSpPr txBox="1">
            <a:spLocks noGrp="1"/>
          </p:cNvSpPr>
          <p:nvPr>
            <p:ph type="sldNum" sz="quarter" idx="2"/>
          </p:nvPr>
        </p:nvSpPr>
        <p:spPr>
          <a:xfrm>
            <a:off x="5950353" y="6505276"/>
            <a:ext cx="291880" cy="269694"/>
          </a:xfrm>
          <a:prstGeom prst="rect">
            <a:avLst/>
          </a:prstGeom>
        </p:spPr>
        <p:txBody>
          <a:bodyPr/>
          <a:lstStyle>
            <a:lvl1pPr>
              <a:defRPr sz="121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308941495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_Quote">
    <p:spTree>
      <p:nvGrpSpPr>
        <p:cNvPr id="1" name=""/>
        <p:cNvGrpSpPr/>
        <p:nvPr/>
      </p:nvGrpSpPr>
      <p:grpSpPr>
        <a:xfrm>
          <a:off x="0" y="0"/>
          <a:ext cx="0" cy="0"/>
          <a:chOff x="0" y="0"/>
          <a:chExt cx="0" cy="0"/>
        </a:xfrm>
      </p:grpSpPr>
      <p:sp>
        <p:nvSpPr>
          <p:cNvPr id="133" name="–Johnny Appleseed"/>
          <p:cNvSpPr txBox="1">
            <a:spLocks noGrp="1"/>
          </p:cNvSpPr>
          <p:nvPr>
            <p:ph type="body" sz="quarter" idx="13"/>
          </p:nvPr>
        </p:nvSpPr>
        <p:spPr>
          <a:xfrm>
            <a:off x="2008188" y="4473773"/>
            <a:ext cx="8175625" cy="330400"/>
          </a:xfrm>
          <a:prstGeom prst="rect">
            <a:avLst/>
          </a:prstGeom>
        </p:spPr>
        <p:txBody>
          <a:bodyPr anchor="t">
            <a:spAutoFit/>
          </a:bodyPr>
          <a:lstStyle>
            <a:lvl1pPr marL="0" indent="0" algn="ctr">
              <a:spcBef>
                <a:spcPts val="0"/>
              </a:spcBef>
              <a:buSzTx/>
              <a:buNone/>
              <a:defRPr sz="1555">
                <a:latin typeface="Helvetica"/>
                <a:ea typeface="Helvetica"/>
                <a:cs typeface="Helvetica"/>
                <a:sym typeface="Helvetica"/>
              </a:defRPr>
            </a:lvl1pPr>
          </a:lstStyle>
          <a:p>
            <a:r>
              <a:t>–Johnny Appleseed</a:t>
            </a:r>
          </a:p>
        </p:txBody>
      </p:sp>
      <p:sp>
        <p:nvSpPr>
          <p:cNvPr id="134" name="“Type a quote here.”"/>
          <p:cNvSpPr txBox="1">
            <a:spLocks noGrp="1"/>
          </p:cNvSpPr>
          <p:nvPr>
            <p:ph type="body" sz="quarter" idx="14"/>
          </p:nvPr>
        </p:nvSpPr>
        <p:spPr>
          <a:xfrm>
            <a:off x="2008188" y="3000075"/>
            <a:ext cx="8175625" cy="482804"/>
          </a:xfrm>
          <a:prstGeom prst="rect">
            <a:avLst/>
          </a:prstGeom>
        </p:spPr>
        <p:txBody>
          <a:bodyPr>
            <a:spAutoFit/>
          </a:bodyPr>
          <a:lstStyle>
            <a:lvl1pPr marL="0" indent="0" algn="ctr">
              <a:spcBef>
                <a:spcPts val="0"/>
              </a:spcBef>
              <a:buSzTx/>
              <a:buNone/>
              <a:defRPr sz="2592">
                <a:latin typeface="Helvetica Light"/>
                <a:ea typeface="Helvetica Light"/>
                <a:cs typeface="Helvetica Light"/>
                <a:sym typeface="Helvetica Light"/>
              </a:defRPr>
            </a:lvl1pPr>
          </a:lstStyle>
          <a:p>
            <a:r>
              <a:t>“Type a quote here.” </a:t>
            </a:r>
          </a:p>
        </p:txBody>
      </p:sp>
      <p:sp>
        <p:nvSpPr>
          <p:cNvPr id="135" name="Slide Number"/>
          <p:cNvSpPr txBox="1">
            <a:spLocks noGrp="1"/>
          </p:cNvSpPr>
          <p:nvPr>
            <p:ph type="sldNum" sz="quarter" idx="2"/>
          </p:nvPr>
        </p:nvSpPr>
        <p:spPr>
          <a:xfrm>
            <a:off x="5950353" y="6505276"/>
            <a:ext cx="291880" cy="269694"/>
          </a:xfrm>
          <a:prstGeom prst="rect">
            <a:avLst/>
          </a:prstGeom>
        </p:spPr>
        <p:txBody>
          <a:bodyPr/>
          <a:lstStyle>
            <a:lvl1pPr>
              <a:defRPr sz="121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32968476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142" name="Title Text"/>
          <p:cNvSpPr txBox="1">
            <a:spLocks noGrp="1"/>
          </p:cNvSpPr>
          <p:nvPr>
            <p:ph type="title"/>
          </p:nvPr>
        </p:nvSpPr>
        <p:spPr>
          <a:xfrm>
            <a:off x="1760140" y="312540"/>
            <a:ext cx="8671720" cy="1518047"/>
          </a:xfrm>
          <a:prstGeom prst="rect">
            <a:avLst/>
          </a:prstGeom>
        </p:spPr>
        <p:txBody>
          <a:bodyPr/>
          <a:lstStyle>
            <a:lvl1pPr>
              <a:defRPr>
                <a:latin typeface="Helvetica Light"/>
                <a:ea typeface="Helvetica Light"/>
                <a:cs typeface="Helvetica Light"/>
                <a:sym typeface="Helvetica Light"/>
              </a:defRPr>
            </a:lvl1pPr>
          </a:lstStyle>
          <a:p>
            <a:r>
              <a:t>Title Text</a:t>
            </a:r>
          </a:p>
        </p:txBody>
      </p:sp>
      <p:sp>
        <p:nvSpPr>
          <p:cNvPr id="143" name="Body Level One…"/>
          <p:cNvSpPr txBox="1">
            <a:spLocks noGrp="1"/>
          </p:cNvSpPr>
          <p:nvPr>
            <p:ph type="body" idx="1"/>
          </p:nvPr>
        </p:nvSpPr>
        <p:spPr>
          <a:xfrm>
            <a:off x="1760140" y="1830585"/>
            <a:ext cx="8671720" cy="4420196"/>
          </a:xfrm>
          <a:prstGeom prst="rect">
            <a:avLst/>
          </a:prstGeom>
        </p:spPr>
        <p:txBody>
          <a:bodyPr/>
          <a:lstStyle>
            <a:lvl1pPr marL="298704" indent="-298704">
              <a:buSzPct val="75000"/>
              <a:defRPr sz="2419">
                <a:latin typeface="Helvetica Light"/>
                <a:ea typeface="Helvetica Light"/>
                <a:cs typeface="Helvetica Light"/>
                <a:sym typeface="Helvetica Light"/>
              </a:defRPr>
            </a:lvl1pPr>
            <a:lvl2pPr marL="682752" indent="-298704">
              <a:buSzPct val="75000"/>
              <a:defRPr sz="2419">
                <a:latin typeface="Helvetica Light"/>
                <a:ea typeface="Helvetica Light"/>
                <a:cs typeface="Helvetica Light"/>
                <a:sym typeface="Helvetica Light"/>
              </a:defRPr>
            </a:lvl2pPr>
            <a:lvl3pPr marL="1066800" indent="-298704">
              <a:buSzPct val="75000"/>
              <a:defRPr sz="2419">
                <a:latin typeface="Helvetica Light"/>
                <a:ea typeface="Helvetica Light"/>
                <a:cs typeface="Helvetica Light"/>
                <a:sym typeface="Helvetica Light"/>
              </a:defRPr>
            </a:lvl3pPr>
            <a:lvl4pPr marL="1450848" indent="-298704">
              <a:buSzPct val="75000"/>
              <a:defRPr sz="2419">
                <a:latin typeface="Helvetica Light"/>
                <a:ea typeface="Helvetica Light"/>
                <a:cs typeface="Helvetica Light"/>
                <a:sym typeface="Helvetica Light"/>
              </a:defRPr>
            </a:lvl4pPr>
            <a:lvl5pPr marL="1834896" indent="-298704">
              <a:buSzPct val="75000"/>
              <a:defRPr sz="2419">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44" name="Slide Number"/>
          <p:cNvSpPr txBox="1">
            <a:spLocks noGrp="1"/>
          </p:cNvSpPr>
          <p:nvPr>
            <p:ph type="sldNum" sz="quarter" idx="2"/>
          </p:nvPr>
        </p:nvSpPr>
        <p:spPr>
          <a:xfrm>
            <a:off x="5950353" y="6505276"/>
            <a:ext cx="291880" cy="269694"/>
          </a:xfrm>
          <a:prstGeom prst="rect">
            <a:avLst/>
          </a:prstGeom>
        </p:spPr>
        <p:txBody>
          <a:bodyPr/>
          <a:lstStyle>
            <a:lvl1pPr>
              <a:defRPr sz="121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94012553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Bullets">
    <p:spTree>
      <p:nvGrpSpPr>
        <p:cNvPr id="1" name=""/>
        <p:cNvGrpSpPr/>
        <p:nvPr/>
      </p:nvGrpSpPr>
      <p:grpSpPr>
        <a:xfrm>
          <a:off x="0" y="0"/>
          <a:ext cx="0" cy="0"/>
          <a:chOff x="0" y="0"/>
          <a:chExt cx="0" cy="0"/>
        </a:xfrm>
      </p:grpSpPr>
      <p:sp>
        <p:nvSpPr>
          <p:cNvPr id="151" name="Body Level One…"/>
          <p:cNvSpPr txBox="1">
            <a:spLocks noGrp="1"/>
          </p:cNvSpPr>
          <p:nvPr>
            <p:ph type="body" idx="1"/>
          </p:nvPr>
        </p:nvSpPr>
        <p:spPr>
          <a:xfrm>
            <a:off x="1760140" y="892968"/>
            <a:ext cx="8671720" cy="5072064"/>
          </a:xfrm>
          <a:prstGeom prst="rect">
            <a:avLst/>
          </a:prstGeom>
        </p:spPr>
        <p:txBody>
          <a:bodyPr/>
          <a:lstStyle>
            <a:lvl1pPr marL="298704" indent="-298704">
              <a:buSzPct val="75000"/>
              <a:defRPr sz="2419">
                <a:latin typeface="Helvetica Light"/>
                <a:ea typeface="Helvetica Light"/>
                <a:cs typeface="Helvetica Light"/>
                <a:sym typeface="Helvetica Light"/>
              </a:defRPr>
            </a:lvl1pPr>
            <a:lvl2pPr marL="682752" indent="-298704">
              <a:buSzPct val="75000"/>
              <a:defRPr sz="2419">
                <a:latin typeface="Helvetica Light"/>
                <a:ea typeface="Helvetica Light"/>
                <a:cs typeface="Helvetica Light"/>
                <a:sym typeface="Helvetica Light"/>
              </a:defRPr>
            </a:lvl2pPr>
            <a:lvl3pPr marL="1066800" indent="-298704">
              <a:buSzPct val="75000"/>
              <a:defRPr sz="2419">
                <a:latin typeface="Helvetica Light"/>
                <a:ea typeface="Helvetica Light"/>
                <a:cs typeface="Helvetica Light"/>
                <a:sym typeface="Helvetica Light"/>
              </a:defRPr>
            </a:lvl3pPr>
            <a:lvl4pPr marL="1450848" indent="-298704">
              <a:buSzPct val="75000"/>
              <a:defRPr sz="2419">
                <a:latin typeface="Helvetica Light"/>
                <a:ea typeface="Helvetica Light"/>
                <a:cs typeface="Helvetica Light"/>
                <a:sym typeface="Helvetica Light"/>
              </a:defRPr>
            </a:lvl4pPr>
            <a:lvl5pPr marL="1834896" indent="-298704">
              <a:buSzPct val="75000"/>
              <a:defRPr sz="2419">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52" name="Slide Number"/>
          <p:cNvSpPr txBox="1">
            <a:spLocks noGrp="1"/>
          </p:cNvSpPr>
          <p:nvPr>
            <p:ph type="sldNum" sz="quarter" idx="2"/>
          </p:nvPr>
        </p:nvSpPr>
        <p:spPr>
          <a:xfrm>
            <a:off x="5950353" y="6505276"/>
            <a:ext cx="291880" cy="269694"/>
          </a:xfrm>
          <a:prstGeom prst="rect">
            <a:avLst/>
          </a:prstGeom>
        </p:spPr>
        <p:txBody>
          <a:bodyPr/>
          <a:lstStyle>
            <a:lvl1pPr>
              <a:defRPr sz="121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80439248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Title - Top">
    <p:spTree>
      <p:nvGrpSpPr>
        <p:cNvPr id="1" name=""/>
        <p:cNvGrpSpPr/>
        <p:nvPr/>
      </p:nvGrpSpPr>
      <p:grpSpPr>
        <a:xfrm>
          <a:off x="0" y="0"/>
          <a:ext cx="0" cy="0"/>
          <a:chOff x="0" y="0"/>
          <a:chExt cx="0" cy="0"/>
        </a:xfrm>
      </p:grpSpPr>
      <p:sp>
        <p:nvSpPr>
          <p:cNvPr id="159" name="Title Text"/>
          <p:cNvSpPr txBox="1">
            <a:spLocks noGrp="1"/>
          </p:cNvSpPr>
          <p:nvPr>
            <p:ph type="title"/>
          </p:nvPr>
        </p:nvSpPr>
        <p:spPr>
          <a:xfrm>
            <a:off x="1760140" y="312540"/>
            <a:ext cx="8671720" cy="1518047"/>
          </a:xfrm>
          <a:prstGeom prst="rect">
            <a:avLst/>
          </a:prstGeom>
        </p:spPr>
        <p:txBody>
          <a:bodyPr/>
          <a:lstStyle>
            <a:lvl1pPr>
              <a:defRPr>
                <a:latin typeface="Helvetica Light"/>
                <a:ea typeface="Helvetica Light"/>
                <a:cs typeface="Helvetica Light"/>
                <a:sym typeface="Helvetica Light"/>
              </a:defRPr>
            </a:lvl1pPr>
          </a:lstStyle>
          <a:p>
            <a:r>
              <a:t>Title Text</a:t>
            </a:r>
          </a:p>
        </p:txBody>
      </p:sp>
      <p:sp>
        <p:nvSpPr>
          <p:cNvPr id="160" name="Slide Number"/>
          <p:cNvSpPr txBox="1">
            <a:spLocks noGrp="1"/>
          </p:cNvSpPr>
          <p:nvPr>
            <p:ph type="sldNum" sz="quarter" idx="2"/>
          </p:nvPr>
        </p:nvSpPr>
        <p:spPr>
          <a:xfrm>
            <a:off x="5950353" y="6505276"/>
            <a:ext cx="291880" cy="269694"/>
          </a:xfrm>
          <a:prstGeom prst="rect">
            <a:avLst/>
          </a:prstGeom>
        </p:spPr>
        <p:txBody>
          <a:bodyPr/>
          <a:lstStyle>
            <a:lvl1pPr>
              <a:defRPr sz="121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322738917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2_Title - Center">
    <p:spTree>
      <p:nvGrpSpPr>
        <p:cNvPr id="1" name=""/>
        <p:cNvGrpSpPr/>
        <p:nvPr/>
      </p:nvGrpSpPr>
      <p:grpSpPr>
        <a:xfrm>
          <a:off x="0" y="0"/>
          <a:ext cx="0" cy="0"/>
          <a:chOff x="0" y="0"/>
          <a:chExt cx="0" cy="0"/>
        </a:xfrm>
      </p:grpSpPr>
      <p:sp>
        <p:nvSpPr>
          <p:cNvPr id="167" name="Title Text"/>
          <p:cNvSpPr txBox="1">
            <a:spLocks noGrp="1"/>
          </p:cNvSpPr>
          <p:nvPr>
            <p:ph type="title"/>
          </p:nvPr>
        </p:nvSpPr>
        <p:spPr>
          <a:xfrm>
            <a:off x="2416968" y="2384226"/>
            <a:ext cx="7358064" cy="2089548"/>
          </a:xfrm>
          <a:prstGeom prst="rect">
            <a:avLst/>
          </a:prstGeom>
        </p:spPr>
        <p:txBody>
          <a:bodyPr lIns="37207" tIns="37207" rIns="37207" bIns="37207"/>
          <a:lstStyle>
            <a:lvl1pPr>
              <a:defRPr>
                <a:latin typeface="Helvetica Light"/>
                <a:ea typeface="Helvetica Light"/>
                <a:cs typeface="Helvetica Light"/>
                <a:sym typeface="Helvetica Light"/>
              </a:defRPr>
            </a:lvl1pPr>
          </a:lstStyle>
          <a:p>
            <a:r>
              <a:t>Title Text</a:t>
            </a:r>
          </a:p>
        </p:txBody>
      </p:sp>
      <p:sp>
        <p:nvSpPr>
          <p:cNvPr id="168" name="Slide Number"/>
          <p:cNvSpPr txBox="1">
            <a:spLocks noGrp="1"/>
          </p:cNvSpPr>
          <p:nvPr>
            <p:ph type="sldNum" sz="quarter" idx="2"/>
          </p:nvPr>
        </p:nvSpPr>
        <p:spPr>
          <a:xfrm>
            <a:off x="5968375" y="6197649"/>
            <a:ext cx="251471" cy="234736"/>
          </a:xfrm>
          <a:prstGeom prst="rect">
            <a:avLst/>
          </a:prstGeom>
        </p:spPr>
        <p:txBody>
          <a:bodyPr lIns="37207" tIns="37207" rIns="37207" bIns="37207"/>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94766633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2_Title &amp; Bullets">
    <p:spTree>
      <p:nvGrpSpPr>
        <p:cNvPr id="1" name=""/>
        <p:cNvGrpSpPr/>
        <p:nvPr/>
      </p:nvGrpSpPr>
      <p:grpSpPr>
        <a:xfrm>
          <a:off x="0" y="0"/>
          <a:ext cx="0" cy="0"/>
          <a:chOff x="0" y="0"/>
          <a:chExt cx="0" cy="0"/>
        </a:xfrm>
      </p:grpSpPr>
      <p:sp>
        <p:nvSpPr>
          <p:cNvPr id="175" name="Title Text"/>
          <p:cNvSpPr txBox="1">
            <a:spLocks noGrp="1"/>
          </p:cNvSpPr>
          <p:nvPr>
            <p:ph type="title"/>
          </p:nvPr>
        </p:nvSpPr>
        <p:spPr>
          <a:xfrm>
            <a:off x="2193727" y="624185"/>
            <a:ext cx="7804548" cy="1366243"/>
          </a:xfrm>
          <a:prstGeom prst="rect">
            <a:avLst/>
          </a:prstGeom>
        </p:spPr>
        <p:txBody>
          <a:bodyPr lIns="37207" tIns="37207" rIns="37207" bIns="37207"/>
          <a:lstStyle>
            <a:lvl1pPr>
              <a:defRPr>
                <a:latin typeface="Helvetica Light"/>
                <a:ea typeface="Helvetica Light"/>
                <a:cs typeface="Helvetica Light"/>
                <a:sym typeface="Helvetica Light"/>
              </a:defRPr>
            </a:lvl1pPr>
          </a:lstStyle>
          <a:p>
            <a:r>
              <a:t>Title Text</a:t>
            </a:r>
          </a:p>
        </p:txBody>
      </p:sp>
      <p:sp>
        <p:nvSpPr>
          <p:cNvPr id="176" name="Body Level One…"/>
          <p:cNvSpPr txBox="1">
            <a:spLocks noGrp="1"/>
          </p:cNvSpPr>
          <p:nvPr>
            <p:ph type="body" sz="half" idx="1"/>
          </p:nvPr>
        </p:nvSpPr>
        <p:spPr>
          <a:xfrm>
            <a:off x="2193727" y="1990427"/>
            <a:ext cx="7804548" cy="3978177"/>
          </a:xfrm>
          <a:prstGeom prst="rect">
            <a:avLst/>
          </a:prstGeom>
        </p:spPr>
        <p:txBody>
          <a:bodyPr lIns="37207" tIns="37207" rIns="37207" bIns="37207"/>
          <a:lstStyle>
            <a:lvl1pPr marL="298704" indent="-298704">
              <a:buSzPct val="75000"/>
              <a:defRPr sz="2419">
                <a:latin typeface="Helvetica Light"/>
                <a:ea typeface="Helvetica Light"/>
                <a:cs typeface="Helvetica Light"/>
                <a:sym typeface="Helvetica Light"/>
              </a:defRPr>
            </a:lvl1pPr>
            <a:lvl2pPr marL="682752" indent="-298704">
              <a:buSzPct val="75000"/>
              <a:defRPr sz="2419">
                <a:latin typeface="Helvetica Light"/>
                <a:ea typeface="Helvetica Light"/>
                <a:cs typeface="Helvetica Light"/>
                <a:sym typeface="Helvetica Light"/>
              </a:defRPr>
            </a:lvl2pPr>
            <a:lvl3pPr marL="1066800" indent="-298704">
              <a:buSzPct val="75000"/>
              <a:defRPr sz="2419">
                <a:latin typeface="Helvetica Light"/>
                <a:ea typeface="Helvetica Light"/>
                <a:cs typeface="Helvetica Light"/>
                <a:sym typeface="Helvetica Light"/>
              </a:defRPr>
            </a:lvl3pPr>
            <a:lvl4pPr marL="1450848" indent="-298704">
              <a:buSzPct val="75000"/>
              <a:defRPr sz="2419">
                <a:latin typeface="Helvetica Light"/>
                <a:ea typeface="Helvetica Light"/>
                <a:cs typeface="Helvetica Light"/>
                <a:sym typeface="Helvetica Light"/>
              </a:defRPr>
            </a:lvl4pPr>
            <a:lvl5pPr marL="1834896" indent="-298704">
              <a:buSzPct val="75000"/>
              <a:defRPr sz="2419">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77" name="Slide Number"/>
          <p:cNvSpPr txBox="1">
            <a:spLocks noGrp="1"/>
          </p:cNvSpPr>
          <p:nvPr>
            <p:ph type="sldNum" sz="quarter" idx="2"/>
          </p:nvPr>
        </p:nvSpPr>
        <p:spPr>
          <a:xfrm>
            <a:off x="5968375" y="6197649"/>
            <a:ext cx="251471" cy="234736"/>
          </a:xfrm>
          <a:prstGeom prst="rect">
            <a:avLst/>
          </a:prstGeom>
        </p:spPr>
        <p:txBody>
          <a:bodyPr lIns="37207" tIns="37207" rIns="37207" bIns="37207"/>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402456393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CB988-255F-5C48-9CBF-A953346BB9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E30A65-4A1A-AC45-B58B-A2FA177701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24D512-38E8-EA48-B71F-117B0CF86C2A}"/>
              </a:ext>
            </a:extLst>
          </p:cNvPr>
          <p:cNvSpPr>
            <a:spLocks noGrp="1"/>
          </p:cNvSpPr>
          <p:nvPr>
            <p:ph type="dt" sz="half" idx="10"/>
          </p:nvPr>
        </p:nvSpPr>
        <p:spPr/>
        <p:txBody>
          <a:bodyPr/>
          <a:lstStyle/>
          <a:p>
            <a:fld id="{F8173076-42C9-2542-B910-29C6B486FA26}" type="datetimeFigureOut">
              <a:rPr lang="en-US" smtClean="0"/>
              <a:t>2/22/21</a:t>
            </a:fld>
            <a:endParaRPr lang="en-US"/>
          </a:p>
        </p:txBody>
      </p:sp>
      <p:sp>
        <p:nvSpPr>
          <p:cNvPr id="5" name="Footer Placeholder 4">
            <a:extLst>
              <a:ext uri="{FF2B5EF4-FFF2-40B4-BE49-F238E27FC236}">
                <a16:creationId xmlns:a16="http://schemas.microsoft.com/office/drawing/2014/main" id="{FFB1F264-B0EA-5142-9E85-E067B91815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3AF426-B22A-9245-AF09-6BF7FD85EE61}"/>
              </a:ext>
            </a:extLst>
          </p:cNvPr>
          <p:cNvSpPr>
            <a:spLocks noGrp="1"/>
          </p:cNvSpPr>
          <p:nvPr>
            <p:ph type="sldNum" sz="quarter" idx="12"/>
          </p:nvPr>
        </p:nvSpPr>
        <p:spPr/>
        <p:txBody>
          <a:bodyPr/>
          <a:lstStyle/>
          <a:p>
            <a:fld id="{C9E3B371-6921-C440-BD4E-06EDA40FC8C0}" type="slidenum">
              <a:rPr lang="en-US" smtClean="0"/>
              <a:t>‹#›</a:t>
            </a:fld>
            <a:endParaRPr lang="en-US"/>
          </a:p>
        </p:txBody>
      </p:sp>
    </p:spTree>
    <p:extLst>
      <p:ext uri="{BB962C8B-B14F-4D97-AF65-F5344CB8AC3E}">
        <p14:creationId xmlns:p14="http://schemas.microsoft.com/office/powerpoint/2010/main" val="9712493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noFill/>
        </p:spPr>
        <p:txBody>
          <a:bodyPr anchor="b"/>
          <a:lstStyle>
            <a:lvl1pPr algn="ctr">
              <a:defRPr sz="6000" b="1" i="0">
                <a:solidFill>
                  <a:schemeClr val="tx1"/>
                </a:solidFill>
                <a:latin typeface="Avenir Next" panose="020B0503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a:solidFill>
            <a:schemeClr val="bg1">
              <a:alpha val="0"/>
            </a:schemeClr>
          </a:solidFill>
        </p:spPr>
        <p:txBody>
          <a:bodyPr>
            <a:normAutofit/>
          </a:bodyPr>
          <a:lstStyle>
            <a:lvl1pPr marL="0" indent="0" algn="ctr">
              <a:buNone/>
              <a:defRPr sz="3200">
                <a:latin typeface="Avenir Next" panose="020B050302020202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7BC7E6F-5AE2-0549-8F8A-8FD8A15FFEE8}" type="datetime1">
              <a:rPr lang="en-US" smtClean="0"/>
              <a:t>2/22/21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B84EA-720A-924D-995C-2965551D1999}" type="slidenum">
              <a:rPr lang="en-US" smtClean="0"/>
              <a:t>‹#›</a:t>
            </a:fld>
            <a:endParaRPr lang="en-US" dirty="0"/>
          </a:p>
        </p:txBody>
      </p:sp>
    </p:spTree>
    <p:extLst>
      <p:ext uri="{BB962C8B-B14F-4D97-AF65-F5344CB8AC3E}">
        <p14:creationId xmlns:p14="http://schemas.microsoft.com/office/powerpoint/2010/main" val="8166073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solidFill>
            <a:schemeClr val="bg1"/>
          </a:solidFill>
        </p:spPr>
        <p:txBody>
          <a:bodyPr anchor="ctr"/>
          <a:lstStyle>
            <a:lvl1pPr>
              <a:defRPr b="0" i="0">
                <a:latin typeface="Avenir Next" panose="020B0503020202020204" pitchFamily="34" charset="0"/>
                <a:ea typeface="Verdana" panose="020B0604030504040204" pitchFamily="34" charset="0"/>
                <a:cs typeface="Verdana" panose="020B0604030504040204" pitchFamily="34" charset="0"/>
              </a:defRPr>
            </a:lvl1pPr>
            <a:lvl2pPr>
              <a:defRPr b="0" i="0">
                <a:latin typeface="Avenir Next" panose="020B0503020202020204" pitchFamily="34" charset="0"/>
                <a:ea typeface="Verdana" panose="020B0604030504040204" pitchFamily="34" charset="0"/>
                <a:cs typeface="Verdana" panose="020B0604030504040204" pitchFamily="34" charset="0"/>
              </a:defRPr>
            </a:lvl2pPr>
            <a:lvl3pPr>
              <a:defRPr b="0" i="0">
                <a:latin typeface="Avenir Next" panose="020B0503020202020204" pitchFamily="34" charset="0"/>
                <a:ea typeface="Verdana" panose="020B0604030504040204" pitchFamily="34" charset="0"/>
                <a:cs typeface="Verdana" panose="020B0604030504040204" pitchFamily="34" charset="0"/>
              </a:defRPr>
            </a:lvl3pPr>
            <a:lvl4pPr>
              <a:defRPr b="0" i="0">
                <a:latin typeface="Avenir Next" panose="020B0503020202020204" pitchFamily="34" charset="0"/>
                <a:ea typeface="Verdana" panose="020B0604030504040204" pitchFamily="34" charset="0"/>
                <a:cs typeface="Verdana" panose="020B0604030504040204" pitchFamily="34" charset="0"/>
              </a:defRPr>
            </a:lvl4pPr>
            <a:lvl5pPr>
              <a:defRPr b="0" i="0">
                <a:latin typeface="Avenir Next" panose="020B050302020202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noFill/>
        </p:spPr>
        <p:txBody>
          <a:bodyPr/>
          <a:lstStyle>
            <a:lvl1pPr>
              <a:defRPr b="1" i="0">
                <a:solidFill>
                  <a:schemeClr val="tx1"/>
                </a:solidFill>
                <a:latin typeface="Avenir Next" panose="020B0503020202020204" pitchFamily="34" charset="0"/>
              </a:defRPr>
            </a:lvl1pPr>
          </a:lstStyle>
          <a:p>
            <a:r>
              <a:rPr lang="en-US" dirty="0"/>
              <a:t>Click to edit Master title style</a:t>
            </a:r>
          </a:p>
        </p:txBody>
      </p:sp>
      <p:sp>
        <p:nvSpPr>
          <p:cNvPr id="4" name="Date Placeholder 3"/>
          <p:cNvSpPr>
            <a:spLocks noGrp="1"/>
          </p:cNvSpPr>
          <p:nvPr>
            <p:ph type="dt" sz="half" idx="10"/>
          </p:nvPr>
        </p:nvSpPr>
        <p:spPr/>
        <p:txBody>
          <a:bodyPr/>
          <a:lstStyle/>
          <a:p>
            <a:fld id="{B896EB16-0486-EF4C-B7A0-F86A35B910B9}" type="datetime1">
              <a:rPr lang="en-US" smtClean="0"/>
              <a:t>2/22/21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B84EA-720A-924D-995C-2965551D1999}" type="slidenum">
              <a:rPr lang="en-US" smtClean="0"/>
              <a:t>‹#›</a:t>
            </a:fld>
            <a:endParaRPr lang="en-US" dirty="0"/>
          </a:p>
        </p:txBody>
      </p:sp>
    </p:spTree>
    <p:extLst>
      <p:ext uri="{BB962C8B-B14F-4D97-AF65-F5344CB8AC3E}">
        <p14:creationId xmlns:p14="http://schemas.microsoft.com/office/powerpoint/2010/main" val="1778117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2C4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noFill/>
        </p:spPr>
        <p:txBody>
          <a:bodyPr anchor="ctr">
            <a:normAutofit/>
          </a:bodyPr>
          <a:lstStyle>
            <a:lvl1pPr>
              <a:defRPr sz="5000">
                <a:solidFill>
                  <a:schemeClr val="bg1"/>
                </a:solidFill>
                <a:latin typeface="Avenir Next" panose="020B0503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3200">
                <a:solidFill>
                  <a:schemeClr val="bg1"/>
                </a:solidFill>
                <a:latin typeface="Avenir Next" panose="020B0503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0950321-3799-3245-8792-522EA8C8DDE3}" type="datetime1">
              <a:rPr lang="en-US" smtClean="0"/>
              <a:t>2/22/21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B84EA-720A-924D-995C-2965551D1999}" type="slidenum">
              <a:rPr lang="en-US" smtClean="0"/>
              <a:t>‹#›</a:t>
            </a:fld>
            <a:endParaRPr lang="en-US" dirty="0"/>
          </a:p>
        </p:txBody>
      </p:sp>
    </p:spTree>
    <p:extLst>
      <p:ext uri="{BB962C8B-B14F-4D97-AF65-F5344CB8AC3E}">
        <p14:creationId xmlns:p14="http://schemas.microsoft.com/office/powerpoint/2010/main" val="38089692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b="1" i="0">
                <a:solidFill>
                  <a:schemeClr val="tx1"/>
                </a:solidFill>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F7FA7E0-8414-9140-A620-BD901B6ECB94}" type="datetime1">
              <a:rPr lang="en-US" smtClean="0"/>
              <a:t>2/22/21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27176763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0543E14-38A2-BE4D-950C-3A796201900D}" type="datetime1">
              <a:rPr lang="en-US" smtClean="0"/>
              <a:t>2/22/21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2341775352"/>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latin typeface="Avenir Next" panose="020B0503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34E19A17-9B3E-8846-87BC-89CB133E687A}" type="datetime1">
              <a:rPr lang="en-US" smtClean="0"/>
              <a:t>2/22/21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31701413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88A396-9121-F54A-97C2-93B5D4CF56C4}" type="datetime1">
              <a:rPr lang="en-US" smtClean="0"/>
              <a:t>2/22/21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35990788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4BF4801-93CA-C24F-8054-975E0C941A0B}" type="datetime1">
              <a:rPr lang="en-US" smtClean="0"/>
              <a:t>2/22/21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42315296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tx1"/>
                </a:solidFill>
              </a:defRPr>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A0543E14-38A2-BE4D-950C-3A796201900D}" type="datetime1">
              <a:rPr lang="en-US" smtClean="0"/>
              <a:t>2/22/21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1924767940"/>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930EA62-7D0A-5649-B4C3-68C72CC8557E}" type="datetime1">
              <a:rPr lang="en-US" smtClean="0"/>
              <a:t>2/22/21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2646484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FDB29-F769-9D46-A228-D7984EDFF1E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672CC5A-DBDE-EC49-BF2B-9C9B295F4D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5C3A04-FCF8-184B-B2DA-5E96DE06E9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1E0305-1AA5-FF44-A753-E665457D2A7E}"/>
              </a:ext>
            </a:extLst>
          </p:cNvPr>
          <p:cNvSpPr>
            <a:spLocks noGrp="1"/>
          </p:cNvSpPr>
          <p:nvPr>
            <p:ph type="dt" sz="half" idx="10"/>
          </p:nvPr>
        </p:nvSpPr>
        <p:spPr/>
        <p:txBody>
          <a:bodyPr/>
          <a:lstStyle/>
          <a:p>
            <a:fld id="{F8173076-42C9-2542-B910-29C6B486FA26}" type="datetimeFigureOut">
              <a:rPr lang="en-US" smtClean="0"/>
              <a:t>2/22/21</a:t>
            </a:fld>
            <a:endParaRPr lang="en-US"/>
          </a:p>
        </p:txBody>
      </p:sp>
      <p:sp>
        <p:nvSpPr>
          <p:cNvPr id="6" name="Footer Placeholder 5">
            <a:extLst>
              <a:ext uri="{FF2B5EF4-FFF2-40B4-BE49-F238E27FC236}">
                <a16:creationId xmlns:a16="http://schemas.microsoft.com/office/drawing/2014/main" id="{CDC43011-ABFC-3D4B-9C24-CCA416EE12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05B775-ADBC-2047-82C4-AF58C2A942BC}"/>
              </a:ext>
            </a:extLst>
          </p:cNvPr>
          <p:cNvSpPr>
            <a:spLocks noGrp="1"/>
          </p:cNvSpPr>
          <p:nvPr>
            <p:ph type="sldNum" sz="quarter" idx="12"/>
          </p:nvPr>
        </p:nvSpPr>
        <p:spPr/>
        <p:txBody>
          <a:bodyPr/>
          <a:lstStyle/>
          <a:p>
            <a:fld id="{C9E3B371-6921-C440-BD4E-06EDA40FC8C0}" type="slidenum">
              <a:rPr lang="en-US" smtClean="0"/>
              <a:t>‹#›</a:t>
            </a:fld>
            <a:endParaRPr lang="en-US"/>
          </a:p>
        </p:txBody>
      </p:sp>
    </p:spTree>
    <p:extLst>
      <p:ext uri="{BB962C8B-B14F-4D97-AF65-F5344CB8AC3E}">
        <p14:creationId xmlns:p14="http://schemas.microsoft.com/office/powerpoint/2010/main" val="10984317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7B2829C-93D0-424F-A7E9-6B8235D72847}" type="datetime1">
              <a:rPr lang="en-US" smtClean="0"/>
              <a:t>2/22/21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40506163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2008188" y="2268140"/>
            <a:ext cx="8175625" cy="2321720"/>
          </a:xfrm>
          <a:prstGeom prst="rect">
            <a:avLst/>
          </a:prstGeom>
        </p:spPr>
        <p:txBody>
          <a:bodyPr/>
          <a:lstStyle>
            <a:lvl1pPr>
              <a:defRPr>
                <a:latin typeface="Helvetica Light"/>
                <a:ea typeface="Helvetica Light"/>
                <a:cs typeface="Helvetica Light"/>
                <a:sym typeface="Helvetica Light"/>
              </a:defRPr>
            </a:lvl1pPr>
          </a:lstStyle>
          <a:p>
            <a:r>
              <a:t>Title Text</a:t>
            </a:r>
          </a:p>
        </p:txBody>
      </p:sp>
      <p:sp>
        <p:nvSpPr>
          <p:cNvPr id="118" name="Slide Number"/>
          <p:cNvSpPr txBox="1">
            <a:spLocks noGrp="1"/>
          </p:cNvSpPr>
          <p:nvPr>
            <p:ph type="sldNum" sz="quarter" idx="2"/>
          </p:nvPr>
        </p:nvSpPr>
        <p:spPr>
          <a:xfrm>
            <a:off x="5950353" y="6505276"/>
            <a:ext cx="281373" cy="257977"/>
          </a:xfrm>
          <a:prstGeom prst="rect">
            <a:avLst/>
          </a:prstGeom>
        </p:spPr>
        <p:txBody>
          <a:bodyPr/>
          <a:lstStyle>
            <a:lvl1pPr>
              <a:defRPr sz="121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350372223"/>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008188" y="1151930"/>
            <a:ext cx="8175625" cy="2321719"/>
          </a:xfrm>
          <a:prstGeom prst="rect">
            <a:avLst/>
          </a:prstGeom>
        </p:spPr>
        <p:txBody>
          <a:bodyPr anchor="b"/>
          <a:lstStyle/>
          <a:p>
            <a:r>
              <a:t>Title Text</a:t>
            </a:r>
          </a:p>
        </p:txBody>
      </p:sp>
      <p:sp>
        <p:nvSpPr>
          <p:cNvPr id="12" name="Body Level One…"/>
          <p:cNvSpPr txBox="1">
            <a:spLocks noGrp="1"/>
          </p:cNvSpPr>
          <p:nvPr>
            <p:ph type="body" sz="quarter" idx="1"/>
          </p:nvPr>
        </p:nvSpPr>
        <p:spPr>
          <a:xfrm>
            <a:off x="2008188" y="3545086"/>
            <a:ext cx="8175625" cy="794743"/>
          </a:xfrm>
          <a:prstGeom prst="rect">
            <a:avLst/>
          </a:prstGeom>
        </p:spPr>
        <p:txBody>
          <a:bodyPr anchor="t"/>
          <a:lstStyle>
            <a:lvl1pPr marL="0" indent="0" algn="ctr">
              <a:spcBef>
                <a:spcPts val="0"/>
              </a:spcBef>
              <a:buSzTx/>
              <a:buNone/>
              <a:defRPr sz="2592"/>
            </a:lvl1pPr>
            <a:lvl2pPr marL="0" indent="0" algn="ctr">
              <a:spcBef>
                <a:spcPts val="0"/>
              </a:spcBef>
              <a:buSzTx/>
              <a:buNone/>
              <a:defRPr sz="2592"/>
            </a:lvl2pPr>
            <a:lvl3pPr marL="0" indent="0" algn="ctr">
              <a:spcBef>
                <a:spcPts val="0"/>
              </a:spcBef>
              <a:buSzTx/>
              <a:buNone/>
              <a:defRPr sz="2592"/>
            </a:lvl3pPr>
            <a:lvl4pPr marL="0" indent="0" algn="ctr">
              <a:spcBef>
                <a:spcPts val="0"/>
              </a:spcBef>
              <a:buSzTx/>
              <a:buNone/>
              <a:defRPr sz="2592"/>
            </a:lvl4pPr>
            <a:lvl5pPr marL="0" indent="0" algn="ctr">
              <a:spcBef>
                <a:spcPts val="0"/>
              </a:spcBef>
              <a:buSzTx/>
              <a:buNone/>
              <a:defRPr sz="2592"/>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5966225" y="6536531"/>
            <a:ext cx="227760" cy="243085"/>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435614356"/>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2283256" y="203273"/>
            <a:ext cx="7620002" cy="4574382"/>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2008188" y="4723805"/>
            <a:ext cx="8175625" cy="1000126"/>
          </a:xfrm>
          <a:prstGeom prst="rect">
            <a:avLst/>
          </a:prstGeom>
        </p:spPr>
        <p:txBody>
          <a:bodyPr anchor="b"/>
          <a:lstStyle/>
          <a:p>
            <a:r>
              <a:t>Title Text</a:t>
            </a:r>
          </a:p>
        </p:txBody>
      </p:sp>
      <p:sp>
        <p:nvSpPr>
          <p:cNvPr id="22" name="Body Level One…"/>
          <p:cNvSpPr txBox="1">
            <a:spLocks noGrp="1"/>
          </p:cNvSpPr>
          <p:nvPr>
            <p:ph type="body" sz="quarter" idx="1"/>
          </p:nvPr>
        </p:nvSpPr>
        <p:spPr>
          <a:xfrm>
            <a:off x="2008188" y="5732859"/>
            <a:ext cx="8175625" cy="794743"/>
          </a:xfrm>
          <a:prstGeom prst="rect">
            <a:avLst/>
          </a:prstGeom>
        </p:spPr>
        <p:txBody>
          <a:bodyPr anchor="t"/>
          <a:lstStyle>
            <a:lvl1pPr marL="0" indent="0" algn="ctr">
              <a:spcBef>
                <a:spcPts val="0"/>
              </a:spcBef>
              <a:buSzTx/>
              <a:buNone/>
              <a:defRPr sz="2592"/>
            </a:lvl1pPr>
            <a:lvl2pPr marL="0" indent="0" algn="ctr">
              <a:spcBef>
                <a:spcPts val="0"/>
              </a:spcBef>
              <a:buSzTx/>
              <a:buNone/>
              <a:defRPr sz="2592"/>
            </a:lvl2pPr>
            <a:lvl3pPr marL="0" indent="0" algn="ctr">
              <a:spcBef>
                <a:spcPts val="0"/>
              </a:spcBef>
              <a:buSzTx/>
              <a:buNone/>
              <a:defRPr sz="2592"/>
            </a:lvl3pPr>
            <a:lvl4pPr marL="0" indent="0" algn="ctr">
              <a:spcBef>
                <a:spcPts val="0"/>
              </a:spcBef>
              <a:buSzTx/>
              <a:buNone/>
              <a:defRPr sz="2592"/>
            </a:lvl4pPr>
            <a:lvl5pPr marL="0" indent="0" algn="ctr">
              <a:spcBef>
                <a:spcPts val="0"/>
              </a:spcBef>
              <a:buSzTx/>
              <a:buNone/>
              <a:defRPr sz="2592"/>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5716488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2008188" y="2268140"/>
            <a:ext cx="8175625" cy="232172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63328041"/>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2784574" y="431602"/>
            <a:ext cx="9688712" cy="5813227"/>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760140" y="446484"/>
            <a:ext cx="4167189" cy="2803923"/>
          </a:xfrm>
          <a:prstGeom prst="rect">
            <a:avLst/>
          </a:prstGeom>
        </p:spPr>
        <p:txBody>
          <a:bodyPr anchor="b"/>
          <a:lstStyle>
            <a:lvl1pPr>
              <a:defRPr sz="4147"/>
            </a:lvl1pPr>
          </a:lstStyle>
          <a:p>
            <a:r>
              <a:t>Title Text</a:t>
            </a:r>
          </a:p>
        </p:txBody>
      </p:sp>
      <p:sp>
        <p:nvSpPr>
          <p:cNvPr id="40" name="Body Level One…"/>
          <p:cNvSpPr txBox="1">
            <a:spLocks noGrp="1"/>
          </p:cNvSpPr>
          <p:nvPr>
            <p:ph type="body" sz="quarter" idx="1"/>
          </p:nvPr>
        </p:nvSpPr>
        <p:spPr>
          <a:xfrm>
            <a:off x="1760140" y="3321843"/>
            <a:ext cx="4167189" cy="2893220"/>
          </a:xfrm>
          <a:prstGeom prst="rect">
            <a:avLst/>
          </a:prstGeom>
        </p:spPr>
        <p:txBody>
          <a:bodyPr anchor="t"/>
          <a:lstStyle>
            <a:lvl1pPr marL="0" indent="0" algn="ctr">
              <a:spcBef>
                <a:spcPts val="0"/>
              </a:spcBef>
              <a:buSzTx/>
              <a:buNone/>
              <a:defRPr sz="2592"/>
            </a:lvl1pPr>
            <a:lvl2pPr marL="0" indent="0" algn="ctr">
              <a:spcBef>
                <a:spcPts val="0"/>
              </a:spcBef>
              <a:buSzTx/>
              <a:buNone/>
              <a:defRPr sz="2592"/>
            </a:lvl2pPr>
            <a:lvl3pPr marL="0" indent="0" algn="ctr">
              <a:spcBef>
                <a:spcPts val="0"/>
              </a:spcBef>
              <a:buSzTx/>
              <a:buNone/>
              <a:defRPr sz="2592"/>
            </a:lvl3pPr>
            <a:lvl4pPr marL="0" indent="0" algn="ctr">
              <a:spcBef>
                <a:spcPts val="0"/>
              </a:spcBef>
              <a:buSzTx/>
              <a:buNone/>
              <a:defRPr sz="2592"/>
            </a:lvl4pPr>
            <a:lvl5pPr marL="0" indent="0" algn="ctr">
              <a:spcBef>
                <a:spcPts val="0"/>
              </a:spcBef>
              <a:buSzTx/>
              <a:buNone/>
              <a:defRPr sz="2592"/>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97110098"/>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5352633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34491222"/>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4208363" y="1818679"/>
            <a:ext cx="7366994" cy="4420196"/>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760140" y="1821656"/>
            <a:ext cx="4167189" cy="4420196"/>
          </a:xfrm>
          <a:prstGeom prst="rect">
            <a:avLst/>
          </a:prstGeom>
        </p:spPr>
        <p:txBody>
          <a:bodyPr/>
          <a:lstStyle>
            <a:lvl1pPr marL="232780" indent="-232780">
              <a:spcBef>
                <a:spcPts val="2246"/>
              </a:spcBef>
              <a:defRPr sz="1901"/>
            </a:lvl1pPr>
            <a:lvl2pPr marL="529045" indent="-232780">
              <a:spcBef>
                <a:spcPts val="2246"/>
              </a:spcBef>
              <a:defRPr sz="1901"/>
            </a:lvl2pPr>
            <a:lvl3pPr marL="825311" indent="-232780">
              <a:spcBef>
                <a:spcPts val="2246"/>
              </a:spcBef>
              <a:defRPr sz="1901"/>
            </a:lvl3pPr>
            <a:lvl4pPr marL="1121577" indent="-232780">
              <a:spcBef>
                <a:spcPts val="2246"/>
              </a:spcBef>
              <a:defRPr sz="1901"/>
            </a:lvl4pPr>
            <a:lvl5pPr marL="1417842" indent="-232780">
              <a:spcBef>
                <a:spcPts val="2246"/>
              </a:spcBef>
              <a:defRPr sz="1901"/>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5966225" y="6536531"/>
            <a:ext cx="259820" cy="243085"/>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547939946"/>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760140" y="892968"/>
            <a:ext cx="8671720" cy="507206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5312927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0092D-63E1-804F-9AB1-658AC05CD6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267375-65B2-164B-A3EE-6E355AA5FC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BC7F4B-9073-2149-BD22-0AF8040D1B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C28B62-6B06-6E40-8E07-E98E3E36D2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05F759-128C-6B40-AA1D-2ED965F5AA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7D6AF2-59C1-C74F-9DF1-288A4B7A7389}"/>
              </a:ext>
            </a:extLst>
          </p:cNvPr>
          <p:cNvSpPr>
            <a:spLocks noGrp="1"/>
          </p:cNvSpPr>
          <p:nvPr>
            <p:ph type="dt" sz="half" idx="10"/>
          </p:nvPr>
        </p:nvSpPr>
        <p:spPr/>
        <p:txBody>
          <a:bodyPr/>
          <a:lstStyle/>
          <a:p>
            <a:fld id="{F8173076-42C9-2542-B910-29C6B486FA26}" type="datetimeFigureOut">
              <a:rPr lang="en-US" smtClean="0"/>
              <a:t>2/22/21</a:t>
            </a:fld>
            <a:endParaRPr lang="en-US"/>
          </a:p>
        </p:txBody>
      </p:sp>
      <p:sp>
        <p:nvSpPr>
          <p:cNvPr id="8" name="Footer Placeholder 7">
            <a:extLst>
              <a:ext uri="{FF2B5EF4-FFF2-40B4-BE49-F238E27FC236}">
                <a16:creationId xmlns:a16="http://schemas.microsoft.com/office/drawing/2014/main" id="{2EED9174-EDC1-594B-BA21-2E408B2514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AB372A-F321-0041-B6B1-1559EFC2770B}"/>
              </a:ext>
            </a:extLst>
          </p:cNvPr>
          <p:cNvSpPr>
            <a:spLocks noGrp="1"/>
          </p:cNvSpPr>
          <p:nvPr>
            <p:ph type="sldNum" sz="quarter" idx="12"/>
          </p:nvPr>
        </p:nvSpPr>
        <p:spPr/>
        <p:txBody>
          <a:bodyPr/>
          <a:lstStyle/>
          <a:p>
            <a:fld id="{C9E3B371-6921-C440-BD4E-06EDA40FC8C0}" type="slidenum">
              <a:rPr lang="en-US" smtClean="0"/>
              <a:t>‹#›</a:t>
            </a:fld>
            <a:endParaRPr lang="en-US"/>
          </a:p>
        </p:txBody>
      </p:sp>
    </p:spTree>
    <p:extLst>
      <p:ext uri="{BB962C8B-B14F-4D97-AF65-F5344CB8AC3E}">
        <p14:creationId xmlns:p14="http://schemas.microsoft.com/office/powerpoint/2010/main" val="31441259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234906" y="3536156"/>
            <a:ext cx="4730272" cy="2839641"/>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096000" y="625079"/>
            <a:ext cx="4583907" cy="275034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839391" y="625078"/>
            <a:ext cx="9361289" cy="5616774"/>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0739782"/>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008188" y="4473774"/>
            <a:ext cx="8175625" cy="321469"/>
          </a:xfrm>
          <a:prstGeom prst="rect">
            <a:avLst/>
          </a:prstGeom>
        </p:spPr>
        <p:txBody>
          <a:bodyPr anchor="t">
            <a:spAutoFit/>
          </a:bodyPr>
          <a:lstStyle>
            <a:lvl1pPr marL="0" indent="0" algn="ctr">
              <a:spcBef>
                <a:spcPts val="0"/>
              </a:spcBef>
              <a:buSzTx/>
              <a:buNone/>
              <a:defRPr sz="1555" i="1"/>
            </a:lvl1pPr>
          </a:lstStyle>
          <a:p>
            <a:r>
              <a:t>–Johnny Appleseed</a:t>
            </a:r>
          </a:p>
        </p:txBody>
      </p:sp>
      <p:sp>
        <p:nvSpPr>
          <p:cNvPr id="94" name="“Type a quote here.”"/>
          <p:cNvSpPr txBox="1">
            <a:spLocks noGrp="1"/>
          </p:cNvSpPr>
          <p:nvPr>
            <p:ph type="body" sz="quarter" idx="14"/>
          </p:nvPr>
        </p:nvSpPr>
        <p:spPr>
          <a:xfrm>
            <a:off x="2008188" y="3000375"/>
            <a:ext cx="8175625" cy="428626"/>
          </a:xfrm>
          <a:prstGeom prst="rect">
            <a:avLst/>
          </a:prstGeom>
        </p:spPr>
        <p:txBody>
          <a:bodyPr>
            <a:spAutoFit/>
          </a:bodyPr>
          <a:lstStyle>
            <a:lvl1pPr marL="0" indent="0" algn="ctr">
              <a:spcBef>
                <a:spcPts val="0"/>
              </a:spcBef>
              <a:buSzTx/>
              <a:buNone/>
              <a:defRPr>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7002244"/>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273928" y="0"/>
            <a:ext cx="11644146" cy="6991946"/>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82602148"/>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37805157"/>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1_Title - Center">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2008188" y="2268140"/>
            <a:ext cx="8175625" cy="2321720"/>
          </a:xfrm>
          <a:prstGeom prst="rect">
            <a:avLst/>
          </a:prstGeom>
        </p:spPr>
        <p:txBody>
          <a:bodyPr/>
          <a:lstStyle>
            <a:lvl1pPr>
              <a:defRPr>
                <a:latin typeface="Helvetica Light"/>
                <a:ea typeface="Helvetica Light"/>
                <a:cs typeface="Helvetica Light"/>
                <a:sym typeface="Helvetica Light"/>
              </a:defRPr>
            </a:lvl1pPr>
          </a:lstStyle>
          <a:p>
            <a:r>
              <a:t>Title Text</a:t>
            </a:r>
          </a:p>
        </p:txBody>
      </p:sp>
      <p:sp>
        <p:nvSpPr>
          <p:cNvPr id="118" name="Slide Number"/>
          <p:cNvSpPr txBox="1">
            <a:spLocks noGrp="1"/>
          </p:cNvSpPr>
          <p:nvPr>
            <p:ph type="sldNum" sz="quarter" idx="2"/>
          </p:nvPr>
        </p:nvSpPr>
        <p:spPr>
          <a:xfrm>
            <a:off x="5950353" y="6505276"/>
            <a:ext cx="291880" cy="269694"/>
          </a:xfrm>
          <a:prstGeom prst="rect">
            <a:avLst/>
          </a:prstGeom>
        </p:spPr>
        <p:txBody>
          <a:bodyPr/>
          <a:lstStyle>
            <a:lvl1pPr>
              <a:defRPr sz="121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3083992455"/>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1_Photo">
    <p:spTree>
      <p:nvGrpSpPr>
        <p:cNvPr id="1" name=""/>
        <p:cNvGrpSpPr/>
        <p:nvPr/>
      </p:nvGrpSpPr>
      <p:grpSpPr>
        <a:xfrm>
          <a:off x="0" y="0"/>
          <a:ext cx="0" cy="0"/>
          <a:chOff x="0" y="0"/>
          <a:chExt cx="0" cy="0"/>
        </a:xfrm>
      </p:grpSpPr>
      <p:sp>
        <p:nvSpPr>
          <p:cNvPr id="125" name="Image"/>
          <p:cNvSpPr>
            <a:spLocks noGrp="1"/>
          </p:cNvSpPr>
          <p:nvPr>
            <p:ph type="pic" idx="13"/>
          </p:nvPr>
        </p:nvSpPr>
        <p:spPr>
          <a:xfrm>
            <a:off x="381000" y="0"/>
            <a:ext cx="11900052" cy="7143750"/>
          </a:xfrm>
          <a:prstGeom prst="rect">
            <a:avLst/>
          </a:prstGeom>
        </p:spPr>
        <p:txBody>
          <a:bodyPr lIns="91439" tIns="45719" rIns="91439" bIns="45719" anchor="t">
            <a:noAutofit/>
          </a:bodyPr>
          <a:lstStyle/>
          <a:p>
            <a:endParaRPr/>
          </a:p>
        </p:txBody>
      </p:sp>
      <p:sp>
        <p:nvSpPr>
          <p:cNvPr id="126" name="Slide Number"/>
          <p:cNvSpPr txBox="1">
            <a:spLocks noGrp="1"/>
          </p:cNvSpPr>
          <p:nvPr>
            <p:ph type="sldNum" sz="quarter" idx="2"/>
          </p:nvPr>
        </p:nvSpPr>
        <p:spPr>
          <a:xfrm>
            <a:off x="5950353" y="6505276"/>
            <a:ext cx="291880" cy="269694"/>
          </a:xfrm>
          <a:prstGeom prst="rect">
            <a:avLst/>
          </a:prstGeom>
        </p:spPr>
        <p:txBody>
          <a:bodyPr/>
          <a:lstStyle>
            <a:lvl1pPr>
              <a:defRPr sz="121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3391130823"/>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1_Quote">
    <p:spTree>
      <p:nvGrpSpPr>
        <p:cNvPr id="1" name=""/>
        <p:cNvGrpSpPr/>
        <p:nvPr/>
      </p:nvGrpSpPr>
      <p:grpSpPr>
        <a:xfrm>
          <a:off x="0" y="0"/>
          <a:ext cx="0" cy="0"/>
          <a:chOff x="0" y="0"/>
          <a:chExt cx="0" cy="0"/>
        </a:xfrm>
      </p:grpSpPr>
      <p:sp>
        <p:nvSpPr>
          <p:cNvPr id="133" name="–Johnny Appleseed"/>
          <p:cNvSpPr txBox="1">
            <a:spLocks noGrp="1"/>
          </p:cNvSpPr>
          <p:nvPr>
            <p:ph type="body" sz="quarter" idx="13"/>
          </p:nvPr>
        </p:nvSpPr>
        <p:spPr>
          <a:xfrm>
            <a:off x="2008188" y="4473773"/>
            <a:ext cx="8175625" cy="330400"/>
          </a:xfrm>
          <a:prstGeom prst="rect">
            <a:avLst/>
          </a:prstGeom>
        </p:spPr>
        <p:txBody>
          <a:bodyPr anchor="t">
            <a:spAutoFit/>
          </a:bodyPr>
          <a:lstStyle>
            <a:lvl1pPr marL="0" indent="0" algn="ctr">
              <a:spcBef>
                <a:spcPts val="0"/>
              </a:spcBef>
              <a:buSzTx/>
              <a:buNone/>
              <a:defRPr sz="1555">
                <a:latin typeface="Helvetica"/>
                <a:ea typeface="Helvetica"/>
                <a:cs typeface="Helvetica"/>
                <a:sym typeface="Helvetica"/>
              </a:defRPr>
            </a:lvl1pPr>
          </a:lstStyle>
          <a:p>
            <a:r>
              <a:t>–Johnny Appleseed</a:t>
            </a:r>
          </a:p>
        </p:txBody>
      </p:sp>
      <p:sp>
        <p:nvSpPr>
          <p:cNvPr id="134" name="“Type a quote here.”"/>
          <p:cNvSpPr txBox="1">
            <a:spLocks noGrp="1"/>
          </p:cNvSpPr>
          <p:nvPr>
            <p:ph type="body" sz="quarter" idx="14"/>
          </p:nvPr>
        </p:nvSpPr>
        <p:spPr>
          <a:xfrm>
            <a:off x="2008188" y="3000075"/>
            <a:ext cx="8175625" cy="482804"/>
          </a:xfrm>
          <a:prstGeom prst="rect">
            <a:avLst/>
          </a:prstGeom>
        </p:spPr>
        <p:txBody>
          <a:bodyPr>
            <a:spAutoFit/>
          </a:bodyPr>
          <a:lstStyle>
            <a:lvl1pPr marL="0" indent="0" algn="ctr">
              <a:spcBef>
                <a:spcPts val="0"/>
              </a:spcBef>
              <a:buSzTx/>
              <a:buNone/>
              <a:defRPr sz="2592">
                <a:latin typeface="Helvetica Light"/>
                <a:ea typeface="Helvetica Light"/>
                <a:cs typeface="Helvetica Light"/>
                <a:sym typeface="Helvetica Light"/>
              </a:defRPr>
            </a:lvl1pPr>
          </a:lstStyle>
          <a:p>
            <a:r>
              <a:t>“Type a quote here.” </a:t>
            </a:r>
          </a:p>
        </p:txBody>
      </p:sp>
      <p:sp>
        <p:nvSpPr>
          <p:cNvPr id="135" name="Slide Number"/>
          <p:cNvSpPr txBox="1">
            <a:spLocks noGrp="1"/>
          </p:cNvSpPr>
          <p:nvPr>
            <p:ph type="sldNum" sz="quarter" idx="2"/>
          </p:nvPr>
        </p:nvSpPr>
        <p:spPr>
          <a:xfrm>
            <a:off x="5950353" y="6505276"/>
            <a:ext cx="291880" cy="269694"/>
          </a:xfrm>
          <a:prstGeom prst="rect">
            <a:avLst/>
          </a:prstGeom>
        </p:spPr>
        <p:txBody>
          <a:bodyPr/>
          <a:lstStyle>
            <a:lvl1pPr>
              <a:defRPr sz="121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251687021"/>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142" name="Title Text"/>
          <p:cNvSpPr txBox="1">
            <a:spLocks noGrp="1"/>
          </p:cNvSpPr>
          <p:nvPr>
            <p:ph type="title"/>
          </p:nvPr>
        </p:nvSpPr>
        <p:spPr>
          <a:xfrm>
            <a:off x="1760140" y="312540"/>
            <a:ext cx="8671720" cy="1518047"/>
          </a:xfrm>
          <a:prstGeom prst="rect">
            <a:avLst/>
          </a:prstGeom>
        </p:spPr>
        <p:txBody>
          <a:bodyPr/>
          <a:lstStyle>
            <a:lvl1pPr>
              <a:defRPr>
                <a:latin typeface="Helvetica Light"/>
                <a:ea typeface="Helvetica Light"/>
                <a:cs typeface="Helvetica Light"/>
                <a:sym typeface="Helvetica Light"/>
              </a:defRPr>
            </a:lvl1pPr>
          </a:lstStyle>
          <a:p>
            <a:r>
              <a:t>Title Text</a:t>
            </a:r>
          </a:p>
        </p:txBody>
      </p:sp>
      <p:sp>
        <p:nvSpPr>
          <p:cNvPr id="143" name="Body Level One…"/>
          <p:cNvSpPr txBox="1">
            <a:spLocks noGrp="1"/>
          </p:cNvSpPr>
          <p:nvPr>
            <p:ph type="body" idx="1"/>
          </p:nvPr>
        </p:nvSpPr>
        <p:spPr>
          <a:xfrm>
            <a:off x="1760140" y="1830585"/>
            <a:ext cx="8671720" cy="4420196"/>
          </a:xfrm>
          <a:prstGeom prst="rect">
            <a:avLst/>
          </a:prstGeom>
        </p:spPr>
        <p:txBody>
          <a:bodyPr/>
          <a:lstStyle>
            <a:lvl1pPr marL="298704" indent="-298704">
              <a:buSzPct val="75000"/>
              <a:defRPr sz="2419">
                <a:latin typeface="Helvetica Light"/>
                <a:ea typeface="Helvetica Light"/>
                <a:cs typeface="Helvetica Light"/>
                <a:sym typeface="Helvetica Light"/>
              </a:defRPr>
            </a:lvl1pPr>
            <a:lvl2pPr marL="682752" indent="-298704">
              <a:buSzPct val="75000"/>
              <a:defRPr sz="2419">
                <a:latin typeface="Helvetica Light"/>
                <a:ea typeface="Helvetica Light"/>
                <a:cs typeface="Helvetica Light"/>
                <a:sym typeface="Helvetica Light"/>
              </a:defRPr>
            </a:lvl2pPr>
            <a:lvl3pPr marL="1066800" indent="-298704">
              <a:buSzPct val="75000"/>
              <a:defRPr sz="2419">
                <a:latin typeface="Helvetica Light"/>
                <a:ea typeface="Helvetica Light"/>
                <a:cs typeface="Helvetica Light"/>
                <a:sym typeface="Helvetica Light"/>
              </a:defRPr>
            </a:lvl3pPr>
            <a:lvl4pPr marL="1450848" indent="-298704">
              <a:buSzPct val="75000"/>
              <a:defRPr sz="2419">
                <a:latin typeface="Helvetica Light"/>
                <a:ea typeface="Helvetica Light"/>
                <a:cs typeface="Helvetica Light"/>
                <a:sym typeface="Helvetica Light"/>
              </a:defRPr>
            </a:lvl4pPr>
            <a:lvl5pPr marL="1834896" indent="-298704">
              <a:buSzPct val="75000"/>
              <a:defRPr sz="2419">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44" name="Slide Number"/>
          <p:cNvSpPr txBox="1">
            <a:spLocks noGrp="1"/>
          </p:cNvSpPr>
          <p:nvPr>
            <p:ph type="sldNum" sz="quarter" idx="2"/>
          </p:nvPr>
        </p:nvSpPr>
        <p:spPr>
          <a:xfrm>
            <a:off x="5950353" y="6505276"/>
            <a:ext cx="291880" cy="269694"/>
          </a:xfrm>
          <a:prstGeom prst="rect">
            <a:avLst/>
          </a:prstGeom>
        </p:spPr>
        <p:txBody>
          <a:bodyPr/>
          <a:lstStyle>
            <a:lvl1pPr>
              <a:defRPr sz="121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2308308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1_Bullets">
    <p:spTree>
      <p:nvGrpSpPr>
        <p:cNvPr id="1" name=""/>
        <p:cNvGrpSpPr/>
        <p:nvPr/>
      </p:nvGrpSpPr>
      <p:grpSpPr>
        <a:xfrm>
          <a:off x="0" y="0"/>
          <a:ext cx="0" cy="0"/>
          <a:chOff x="0" y="0"/>
          <a:chExt cx="0" cy="0"/>
        </a:xfrm>
      </p:grpSpPr>
      <p:sp>
        <p:nvSpPr>
          <p:cNvPr id="151" name="Body Level One…"/>
          <p:cNvSpPr txBox="1">
            <a:spLocks noGrp="1"/>
          </p:cNvSpPr>
          <p:nvPr>
            <p:ph type="body" idx="1"/>
          </p:nvPr>
        </p:nvSpPr>
        <p:spPr>
          <a:xfrm>
            <a:off x="1760140" y="892968"/>
            <a:ext cx="8671720" cy="5072064"/>
          </a:xfrm>
          <a:prstGeom prst="rect">
            <a:avLst/>
          </a:prstGeom>
        </p:spPr>
        <p:txBody>
          <a:bodyPr/>
          <a:lstStyle>
            <a:lvl1pPr marL="298704" indent="-298704">
              <a:buSzPct val="75000"/>
              <a:defRPr sz="2419">
                <a:latin typeface="Helvetica Light"/>
                <a:ea typeface="Helvetica Light"/>
                <a:cs typeface="Helvetica Light"/>
                <a:sym typeface="Helvetica Light"/>
              </a:defRPr>
            </a:lvl1pPr>
            <a:lvl2pPr marL="682752" indent="-298704">
              <a:buSzPct val="75000"/>
              <a:defRPr sz="2419">
                <a:latin typeface="Helvetica Light"/>
                <a:ea typeface="Helvetica Light"/>
                <a:cs typeface="Helvetica Light"/>
                <a:sym typeface="Helvetica Light"/>
              </a:defRPr>
            </a:lvl2pPr>
            <a:lvl3pPr marL="1066800" indent="-298704">
              <a:buSzPct val="75000"/>
              <a:defRPr sz="2419">
                <a:latin typeface="Helvetica Light"/>
                <a:ea typeface="Helvetica Light"/>
                <a:cs typeface="Helvetica Light"/>
                <a:sym typeface="Helvetica Light"/>
              </a:defRPr>
            </a:lvl3pPr>
            <a:lvl4pPr marL="1450848" indent="-298704">
              <a:buSzPct val="75000"/>
              <a:defRPr sz="2419">
                <a:latin typeface="Helvetica Light"/>
                <a:ea typeface="Helvetica Light"/>
                <a:cs typeface="Helvetica Light"/>
                <a:sym typeface="Helvetica Light"/>
              </a:defRPr>
            </a:lvl4pPr>
            <a:lvl5pPr marL="1834896" indent="-298704">
              <a:buSzPct val="75000"/>
              <a:defRPr sz="2419">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52" name="Slide Number"/>
          <p:cNvSpPr txBox="1">
            <a:spLocks noGrp="1"/>
          </p:cNvSpPr>
          <p:nvPr>
            <p:ph type="sldNum" sz="quarter" idx="2"/>
          </p:nvPr>
        </p:nvSpPr>
        <p:spPr>
          <a:xfrm>
            <a:off x="5950353" y="6505276"/>
            <a:ext cx="291880" cy="269694"/>
          </a:xfrm>
          <a:prstGeom prst="rect">
            <a:avLst/>
          </a:prstGeom>
        </p:spPr>
        <p:txBody>
          <a:bodyPr/>
          <a:lstStyle>
            <a:lvl1pPr>
              <a:defRPr sz="121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3171114173"/>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1_Title - Top">
    <p:spTree>
      <p:nvGrpSpPr>
        <p:cNvPr id="1" name=""/>
        <p:cNvGrpSpPr/>
        <p:nvPr/>
      </p:nvGrpSpPr>
      <p:grpSpPr>
        <a:xfrm>
          <a:off x="0" y="0"/>
          <a:ext cx="0" cy="0"/>
          <a:chOff x="0" y="0"/>
          <a:chExt cx="0" cy="0"/>
        </a:xfrm>
      </p:grpSpPr>
      <p:sp>
        <p:nvSpPr>
          <p:cNvPr id="159" name="Title Text"/>
          <p:cNvSpPr txBox="1">
            <a:spLocks noGrp="1"/>
          </p:cNvSpPr>
          <p:nvPr>
            <p:ph type="title"/>
          </p:nvPr>
        </p:nvSpPr>
        <p:spPr>
          <a:xfrm>
            <a:off x="1760140" y="312540"/>
            <a:ext cx="8671720" cy="1518047"/>
          </a:xfrm>
          <a:prstGeom prst="rect">
            <a:avLst/>
          </a:prstGeom>
        </p:spPr>
        <p:txBody>
          <a:bodyPr/>
          <a:lstStyle>
            <a:lvl1pPr>
              <a:defRPr>
                <a:latin typeface="Helvetica Light"/>
                <a:ea typeface="Helvetica Light"/>
                <a:cs typeface="Helvetica Light"/>
                <a:sym typeface="Helvetica Light"/>
              </a:defRPr>
            </a:lvl1pPr>
          </a:lstStyle>
          <a:p>
            <a:r>
              <a:t>Title Text</a:t>
            </a:r>
          </a:p>
        </p:txBody>
      </p:sp>
      <p:sp>
        <p:nvSpPr>
          <p:cNvPr id="160" name="Slide Number"/>
          <p:cNvSpPr txBox="1">
            <a:spLocks noGrp="1"/>
          </p:cNvSpPr>
          <p:nvPr>
            <p:ph type="sldNum" sz="quarter" idx="2"/>
          </p:nvPr>
        </p:nvSpPr>
        <p:spPr>
          <a:xfrm>
            <a:off x="5950353" y="6505276"/>
            <a:ext cx="291880" cy="269694"/>
          </a:xfrm>
          <a:prstGeom prst="rect">
            <a:avLst/>
          </a:prstGeom>
        </p:spPr>
        <p:txBody>
          <a:bodyPr/>
          <a:lstStyle>
            <a:lvl1pPr>
              <a:defRPr sz="121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66659010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925E7-2A89-BD42-AFE2-201DD3347F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A3AC35-8D71-064F-9B22-7EB4D5A48D9C}"/>
              </a:ext>
            </a:extLst>
          </p:cNvPr>
          <p:cNvSpPr>
            <a:spLocks noGrp="1"/>
          </p:cNvSpPr>
          <p:nvPr>
            <p:ph type="dt" sz="half" idx="10"/>
          </p:nvPr>
        </p:nvSpPr>
        <p:spPr/>
        <p:txBody>
          <a:bodyPr/>
          <a:lstStyle/>
          <a:p>
            <a:fld id="{F8173076-42C9-2542-B910-29C6B486FA26}" type="datetimeFigureOut">
              <a:rPr lang="en-US" smtClean="0"/>
              <a:t>2/22/21</a:t>
            </a:fld>
            <a:endParaRPr lang="en-US"/>
          </a:p>
        </p:txBody>
      </p:sp>
      <p:sp>
        <p:nvSpPr>
          <p:cNvPr id="4" name="Footer Placeholder 3">
            <a:extLst>
              <a:ext uri="{FF2B5EF4-FFF2-40B4-BE49-F238E27FC236}">
                <a16:creationId xmlns:a16="http://schemas.microsoft.com/office/drawing/2014/main" id="{F53D61EC-5A25-1245-B94C-DB1C1AE25F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FC82D-D66D-4245-A4D7-19FB79E7F2AE}"/>
              </a:ext>
            </a:extLst>
          </p:cNvPr>
          <p:cNvSpPr>
            <a:spLocks noGrp="1"/>
          </p:cNvSpPr>
          <p:nvPr>
            <p:ph type="sldNum" sz="quarter" idx="12"/>
          </p:nvPr>
        </p:nvSpPr>
        <p:spPr/>
        <p:txBody>
          <a:bodyPr/>
          <a:lstStyle/>
          <a:p>
            <a:fld id="{C9E3B371-6921-C440-BD4E-06EDA40FC8C0}" type="slidenum">
              <a:rPr lang="en-US" smtClean="0"/>
              <a:t>‹#›</a:t>
            </a:fld>
            <a:endParaRPr lang="en-US"/>
          </a:p>
        </p:txBody>
      </p:sp>
    </p:spTree>
    <p:extLst>
      <p:ext uri="{BB962C8B-B14F-4D97-AF65-F5344CB8AC3E}">
        <p14:creationId xmlns:p14="http://schemas.microsoft.com/office/powerpoint/2010/main" val="23561707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2_Title - Center">
    <p:spTree>
      <p:nvGrpSpPr>
        <p:cNvPr id="1" name=""/>
        <p:cNvGrpSpPr/>
        <p:nvPr/>
      </p:nvGrpSpPr>
      <p:grpSpPr>
        <a:xfrm>
          <a:off x="0" y="0"/>
          <a:ext cx="0" cy="0"/>
          <a:chOff x="0" y="0"/>
          <a:chExt cx="0" cy="0"/>
        </a:xfrm>
      </p:grpSpPr>
      <p:sp>
        <p:nvSpPr>
          <p:cNvPr id="167" name="Title Text"/>
          <p:cNvSpPr txBox="1">
            <a:spLocks noGrp="1"/>
          </p:cNvSpPr>
          <p:nvPr>
            <p:ph type="title"/>
          </p:nvPr>
        </p:nvSpPr>
        <p:spPr>
          <a:xfrm>
            <a:off x="2416968" y="2384226"/>
            <a:ext cx="7358064" cy="2089548"/>
          </a:xfrm>
          <a:prstGeom prst="rect">
            <a:avLst/>
          </a:prstGeom>
        </p:spPr>
        <p:txBody>
          <a:bodyPr lIns="37207" tIns="37207" rIns="37207" bIns="37207"/>
          <a:lstStyle>
            <a:lvl1pPr>
              <a:defRPr>
                <a:latin typeface="Helvetica Light"/>
                <a:ea typeface="Helvetica Light"/>
                <a:cs typeface="Helvetica Light"/>
                <a:sym typeface="Helvetica Light"/>
              </a:defRPr>
            </a:lvl1pPr>
          </a:lstStyle>
          <a:p>
            <a:r>
              <a:t>Title Text</a:t>
            </a:r>
          </a:p>
        </p:txBody>
      </p:sp>
      <p:sp>
        <p:nvSpPr>
          <p:cNvPr id="168" name="Slide Number"/>
          <p:cNvSpPr txBox="1">
            <a:spLocks noGrp="1"/>
          </p:cNvSpPr>
          <p:nvPr>
            <p:ph type="sldNum" sz="quarter" idx="2"/>
          </p:nvPr>
        </p:nvSpPr>
        <p:spPr>
          <a:xfrm>
            <a:off x="5968375" y="6197649"/>
            <a:ext cx="251471" cy="234736"/>
          </a:xfrm>
          <a:prstGeom prst="rect">
            <a:avLst/>
          </a:prstGeom>
        </p:spPr>
        <p:txBody>
          <a:bodyPr lIns="37207" tIns="37207" rIns="37207" bIns="37207"/>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189572273"/>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2_Title &amp; Bullets">
    <p:spTree>
      <p:nvGrpSpPr>
        <p:cNvPr id="1" name=""/>
        <p:cNvGrpSpPr/>
        <p:nvPr/>
      </p:nvGrpSpPr>
      <p:grpSpPr>
        <a:xfrm>
          <a:off x="0" y="0"/>
          <a:ext cx="0" cy="0"/>
          <a:chOff x="0" y="0"/>
          <a:chExt cx="0" cy="0"/>
        </a:xfrm>
      </p:grpSpPr>
      <p:sp>
        <p:nvSpPr>
          <p:cNvPr id="175" name="Title Text"/>
          <p:cNvSpPr txBox="1">
            <a:spLocks noGrp="1"/>
          </p:cNvSpPr>
          <p:nvPr>
            <p:ph type="title"/>
          </p:nvPr>
        </p:nvSpPr>
        <p:spPr>
          <a:xfrm>
            <a:off x="2193727" y="624185"/>
            <a:ext cx="7804548" cy="1366243"/>
          </a:xfrm>
          <a:prstGeom prst="rect">
            <a:avLst/>
          </a:prstGeom>
        </p:spPr>
        <p:txBody>
          <a:bodyPr lIns="37207" tIns="37207" rIns="37207" bIns="37207"/>
          <a:lstStyle>
            <a:lvl1pPr>
              <a:defRPr>
                <a:latin typeface="Helvetica Light"/>
                <a:ea typeface="Helvetica Light"/>
                <a:cs typeface="Helvetica Light"/>
                <a:sym typeface="Helvetica Light"/>
              </a:defRPr>
            </a:lvl1pPr>
          </a:lstStyle>
          <a:p>
            <a:r>
              <a:t>Title Text</a:t>
            </a:r>
          </a:p>
        </p:txBody>
      </p:sp>
      <p:sp>
        <p:nvSpPr>
          <p:cNvPr id="176" name="Body Level One…"/>
          <p:cNvSpPr txBox="1">
            <a:spLocks noGrp="1"/>
          </p:cNvSpPr>
          <p:nvPr>
            <p:ph type="body" sz="half" idx="1"/>
          </p:nvPr>
        </p:nvSpPr>
        <p:spPr>
          <a:xfrm>
            <a:off x="2193727" y="1990427"/>
            <a:ext cx="7804548" cy="3978177"/>
          </a:xfrm>
          <a:prstGeom prst="rect">
            <a:avLst/>
          </a:prstGeom>
        </p:spPr>
        <p:txBody>
          <a:bodyPr lIns="37207" tIns="37207" rIns="37207" bIns="37207"/>
          <a:lstStyle>
            <a:lvl1pPr marL="298704" indent="-298704">
              <a:buSzPct val="75000"/>
              <a:defRPr sz="2419">
                <a:latin typeface="Helvetica Light"/>
                <a:ea typeface="Helvetica Light"/>
                <a:cs typeface="Helvetica Light"/>
                <a:sym typeface="Helvetica Light"/>
              </a:defRPr>
            </a:lvl1pPr>
            <a:lvl2pPr marL="682752" indent="-298704">
              <a:buSzPct val="75000"/>
              <a:defRPr sz="2419">
                <a:latin typeface="Helvetica Light"/>
                <a:ea typeface="Helvetica Light"/>
                <a:cs typeface="Helvetica Light"/>
                <a:sym typeface="Helvetica Light"/>
              </a:defRPr>
            </a:lvl2pPr>
            <a:lvl3pPr marL="1066800" indent="-298704">
              <a:buSzPct val="75000"/>
              <a:defRPr sz="2419">
                <a:latin typeface="Helvetica Light"/>
                <a:ea typeface="Helvetica Light"/>
                <a:cs typeface="Helvetica Light"/>
                <a:sym typeface="Helvetica Light"/>
              </a:defRPr>
            </a:lvl3pPr>
            <a:lvl4pPr marL="1450848" indent="-298704">
              <a:buSzPct val="75000"/>
              <a:defRPr sz="2419">
                <a:latin typeface="Helvetica Light"/>
                <a:ea typeface="Helvetica Light"/>
                <a:cs typeface="Helvetica Light"/>
                <a:sym typeface="Helvetica Light"/>
              </a:defRPr>
            </a:lvl4pPr>
            <a:lvl5pPr marL="1834896" indent="-298704">
              <a:buSzPct val="75000"/>
              <a:defRPr sz="2419">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77" name="Slide Number"/>
          <p:cNvSpPr txBox="1">
            <a:spLocks noGrp="1"/>
          </p:cNvSpPr>
          <p:nvPr>
            <p:ph type="sldNum" sz="quarter" idx="2"/>
          </p:nvPr>
        </p:nvSpPr>
        <p:spPr>
          <a:xfrm>
            <a:off x="5968375" y="6197649"/>
            <a:ext cx="251471" cy="234736"/>
          </a:xfrm>
          <a:prstGeom prst="rect">
            <a:avLst/>
          </a:prstGeom>
        </p:spPr>
        <p:txBody>
          <a:bodyPr lIns="37207" tIns="37207" rIns="37207" bIns="37207"/>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363480104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0B0214-DCC0-B748-ABD1-30E4D063C583}"/>
              </a:ext>
            </a:extLst>
          </p:cNvPr>
          <p:cNvSpPr>
            <a:spLocks noGrp="1"/>
          </p:cNvSpPr>
          <p:nvPr>
            <p:ph type="dt" sz="half" idx="10"/>
          </p:nvPr>
        </p:nvSpPr>
        <p:spPr/>
        <p:txBody>
          <a:bodyPr/>
          <a:lstStyle/>
          <a:p>
            <a:fld id="{F8173076-42C9-2542-B910-29C6B486FA26}" type="datetimeFigureOut">
              <a:rPr lang="en-US" smtClean="0"/>
              <a:t>2/22/21</a:t>
            </a:fld>
            <a:endParaRPr lang="en-US"/>
          </a:p>
        </p:txBody>
      </p:sp>
      <p:sp>
        <p:nvSpPr>
          <p:cNvPr id="3" name="Footer Placeholder 2">
            <a:extLst>
              <a:ext uri="{FF2B5EF4-FFF2-40B4-BE49-F238E27FC236}">
                <a16:creationId xmlns:a16="http://schemas.microsoft.com/office/drawing/2014/main" id="{CE38F6C3-49CA-904F-9063-818EECAF8C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949020-2A4F-C645-B3A6-7D347252526E}"/>
              </a:ext>
            </a:extLst>
          </p:cNvPr>
          <p:cNvSpPr>
            <a:spLocks noGrp="1"/>
          </p:cNvSpPr>
          <p:nvPr>
            <p:ph type="sldNum" sz="quarter" idx="12"/>
          </p:nvPr>
        </p:nvSpPr>
        <p:spPr/>
        <p:txBody>
          <a:bodyPr/>
          <a:lstStyle/>
          <a:p>
            <a:fld id="{C9E3B371-6921-C440-BD4E-06EDA40FC8C0}" type="slidenum">
              <a:rPr lang="en-US" smtClean="0"/>
              <a:t>‹#›</a:t>
            </a:fld>
            <a:endParaRPr lang="en-US"/>
          </a:p>
        </p:txBody>
      </p:sp>
    </p:spTree>
    <p:extLst>
      <p:ext uri="{BB962C8B-B14F-4D97-AF65-F5344CB8AC3E}">
        <p14:creationId xmlns:p14="http://schemas.microsoft.com/office/powerpoint/2010/main" val="281136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8127-552E-354D-A248-6ED9160D57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D9D2D4-8566-6B48-B5CA-974B1C860D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68AE7A-044C-B444-934C-800002A430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50E5B4-91BD-E74E-A0FC-AFFCAE11D5C5}"/>
              </a:ext>
            </a:extLst>
          </p:cNvPr>
          <p:cNvSpPr>
            <a:spLocks noGrp="1"/>
          </p:cNvSpPr>
          <p:nvPr>
            <p:ph type="dt" sz="half" idx="10"/>
          </p:nvPr>
        </p:nvSpPr>
        <p:spPr/>
        <p:txBody>
          <a:bodyPr/>
          <a:lstStyle/>
          <a:p>
            <a:fld id="{F8173076-42C9-2542-B910-29C6B486FA26}" type="datetimeFigureOut">
              <a:rPr lang="en-US" smtClean="0"/>
              <a:t>2/22/21</a:t>
            </a:fld>
            <a:endParaRPr lang="en-US"/>
          </a:p>
        </p:txBody>
      </p:sp>
      <p:sp>
        <p:nvSpPr>
          <p:cNvPr id="6" name="Footer Placeholder 5">
            <a:extLst>
              <a:ext uri="{FF2B5EF4-FFF2-40B4-BE49-F238E27FC236}">
                <a16:creationId xmlns:a16="http://schemas.microsoft.com/office/drawing/2014/main" id="{3DA20C3E-01CD-B946-8239-487FE57FD3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12F57-5334-9843-9C7E-2E0915E4B0F4}"/>
              </a:ext>
            </a:extLst>
          </p:cNvPr>
          <p:cNvSpPr>
            <a:spLocks noGrp="1"/>
          </p:cNvSpPr>
          <p:nvPr>
            <p:ph type="sldNum" sz="quarter" idx="12"/>
          </p:nvPr>
        </p:nvSpPr>
        <p:spPr/>
        <p:txBody>
          <a:bodyPr/>
          <a:lstStyle/>
          <a:p>
            <a:fld id="{C9E3B371-6921-C440-BD4E-06EDA40FC8C0}" type="slidenum">
              <a:rPr lang="en-US" smtClean="0"/>
              <a:t>‹#›</a:t>
            </a:fld>
            <a:endParaRPr lang="en-US"/>
          </a:p>
        </p:txBody>
      </p:sp>
    </p:spTree>
    <p:extLst>
      <p:ext uri="{BB962C8B-B14F-4D97-AF65-F5344CB8AC3E}">
        <p14:creationId xmlns:p14="http://schemas.microsoft.com/office/powerpoint/2010/main" val="51877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9632C-66FB-6543-8865-2EE6BBC996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C737A1-EE70-184A-98EB-0953F43EAB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0A383B-E3C3-214C-A4D1-ED1728F18F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24093-3FB8-0141-91E6-995B28B1BA9E}"/>
              </a:ext>
            </a:extLst>
          </p:cNvPr>
          <p:cNvSpPr>
            <a:spLocks noGrp="1"/>
          </p:cNvSpPr>
          <p:nvPr>
            <p:ph type="dt" sz="half" idx="10"/>
          </p:nvPr>
        </p:nvSpPr>
        <p:spPr/>
        <p:txBody>
          <a:bodyPr/>
          <a:lstStyle/>
          <a:p>
            <a:fld id="{F8173076-42C9-2542-B910-29C6B486FA26}" type="datetimeFigureOut">
              <a:rPr lang="en-US" smtClean="0"/>
              <a:t>2/22/21</a:t>
            </a:fld>
            <a:endParaRPr lang="en-US"/>
          </a:p>
        </p:txBody>
      </p:sp>
      <p:sp>
        <p:nvSpPr>
          <p:cNvPr id="6" name="Footer Placeholder 5">
            <a:extLst>
              <a:ext uri="{FF2B5EF4-FFF2-40B4-BE49-F238E27FC236}">
                <a16:creationId xmlns:a16="http://schemas.microsoft.com/office/drawing/2014/main" id="{2C478EAF-B94E-444E-80A1-7DAE133640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857302-0833-C941-98A4-BA9B333D8218}"/>
              </a:ext>
            </a:extLst>
          </p:cNvPr>
          <p:cNvSpPr>
            <a:spLocks noGrp="1"/>
          </p:cNvSpPr>
          <p:nvPr>
            <p:ph type="sldNum" sz="quarter" idx="12"/>
          </p:nvPr>
        </p:nvSpPr>
        <p:spPr/>
        <p:txBody>
          <a:bodyPr/>
          <a:lstStyle/>
          <a:p>
            <a:fld id="{C9E3B371-6921-C440-BD4E-06EDA40FC8C0}" type="slidenum">
              <a:rPr lang="en-US" smtClean="0"/>
              <a:t>‹#›</a:t>
            </a:fld>
            <a:endParaRPr lang="en-US"/>
          </a:p>
        </p:txBody>
      </p:sp>
    </p:spTree>
    <p:extLst>
      <p:ext uri="{BB962C8B-B14F-4D97-AF65-F5344CB8AC3E}">
        <p14:creationId xmlns:p14="http://schemas.microsoft.com/office/powerpoint/2010/main" val="4047968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theme" Target="../theme/theme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C822CB-424F-F44B-9E7C-A5A5071655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829F49-5DB8-0640-BA06-B2390EE4BE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4379DDA-0788-E544-89F9-587608F9CE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73076-42C9-2542-B910-29C6B486FA26}" type="datetimeFigureOut">
              <a:rPr lang="en-US" smtClean="0"/>
              <a:t>2/22/21</a:t>
            </a:fld>
            <a:endParaRPr lang="en-US"/>
          </a:p>
        </p:txBody>
      </p:sp>
      <p:sp>
        <p:nvSpPr>
          <p:cNvPr id="5" name="Footer Placeholder 4">
            <a:extLst>
              <a:ext uri="{FF2B5EF4-FFF2-40B4-BE49-F238E27FC236}">
                <a16:creationId xmlns:a16="http://schemas.microsoft.com/office/drawing/2014/main" id="{D073A64E-5CDD-3E4A-BB81-DCAAF80DDB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28E903-2B51-A145-972F-58CE4E04F7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E3B371-6921-C440-BD4E-06EDA40FC8C0}" type="slidenum">
              <a:rPr lang="en-US" smtClean="0"/>
              <a:t>‹#›</a:t>
            </a:fld>
            <a:endParaRPr lang="en-US"/>
          </a:p>
        </p:txBody>
      </p:sp>
    </p:spTree>
    <p:extLst>
      <p:ext uri="{BB962C8B-B14F-4D97-AF65-F5344CB8AC3E}">
        <p14:creationId xmlns:p14="http://schemas.microsoft.com/office/powerpoint/2010/main" val="281583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60140" y="178593"/>
            <a:ext cx="8671720" cy="151804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1341" tIns="41341" rIns="41341" bIns="41341" anchor="ctr">
            <a:normAutofit/>
          </a:bodyPr>
          <a:lstStyle/>
          <a:p>
            <a:r>
              <a:t>Title Text</a:t>
            </a:r>
          </a:p>
        </p:txBody>
      </p:sp>
      <p:sp>
        <p:nvSpPr>
          <p:cNvPr id="3" name="Body Level One…"/>
          <p:cNvSpPr txBox="1">
            <a:spLocks noGrp="1"/>
          </p:cNvSpPr>
          <p:nvPr>
            <p:ph type="body" idx="1"/>
          </p:nvPr>
        </p:nvSpPr>
        <p:spPr>
          <a:xfrm>
            <a:off x="1760140" y="1821656"/>
            <a:ext cx="8671720" cy="442019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1341" tIns="41341" rIns="41341" bIns="41341"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66225" y="6536531"/>
            <a:ext cx="224554" cy="243085"/>
          </a:xfrm>
          <a:prstGeom prst="rect">
            <a:avLst/>
          </a:prstGeom>
          <a:ln w="3175">
            <a:miter lim="400000"/>
          </a:ln>
        </p:spPr>
        <p:txBody>
          <a:bodyPr wrap="none" lIns="41341" tIns="41341" rIns="41341" bIns="41341">
            <a:spAutoFit/>
          </a:bodyPr>
          <a:lstStyle>
            <a:lvl1pPr>
              <a:defRPr sz="1037"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1726484638"/>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Lst>
  <p:transition spd="med"/>
  <p:txStyles>
    <p:titleStyle>
      <a:lvl1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1pPr>
      <a:lvl2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2pPr>
      <a:lvl3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3pPr>
      <a:lvl4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4pPr>
      <a:lvl5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5pPr>
      <a:lvl6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6pPr>
      <a:lvl7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7pPr>
      <a:lvl8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8pPr>
      <a:lvl9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9pPr>
    </p:titleStyle>
    <p:bodyStyle>
      <a:lvl1pPr marL="312039"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1pPr>
      <a:lvl2pPr marL="696087"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2pPr>
      <a:lvl3pPr marL="1080135"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3pPr>
      <a:lvl4pPr marL="1464183"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4pPr>
      <a:lvl5pPr marL="1848231"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5pPr>
      <a:lvl6pPr marL="2232279"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6pPr>
      <a:lvl7pPr marL="2616327"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7pPr>
      <a:lvl8pPr marL="3000375"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8pPr>
      <a:lvl9pPr marL="3384423"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1pPr>
      <a:lvl2pPr marL="0" marR="0" indent="197510"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2pPr>
      <a:lvl3pPr marL="0" marR="0" indent="395021"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3pPr>
      <a:lvl4pPr marL="0" marR="0" indent="592531"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4pPr>
      <a:lvl5pPr marL="0" marR="0" indent="790042"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5pPr>
      <a:lvl6pPr marL="0" marR="0" indent="987552"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6pPr>
      <a:lvl7pPr marL="0" marR="0" indent="1185062"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7pPr>
      <a:lvl8pPr marL="0" marR="0" indent="1382573"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8pPr>
      <a:lvl9pPr marL="0" marR="0" indent="1580083"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Garamond" panose="02020404030301010803" pitchFamily="18" charset="0"/>
              </a:defRPr>
            </a:lvl1pPr>
          </a:lstStyle>
          <a:p>
            <a:fld id="{A0543E14-38A2-BE4D-950C-3A796201900D}" type="datetime1">
              <a:rPr lang="en-US" smtClean="0"/>
              <a:pPr/>
              <a:t>2/22/21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Garamond" panose="02020404030301010803" pitchFamily="18"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Garamond" panose="02020404030301010803" pitchFamily="18" charset="0"/>
              </a:defRPr>
            </a:lvl1pPr>
          </a:lstStyle>
          <a:p>
            <a:fld id="{EEBB84EA-720A-924D-995C-2965551D1999}" type="slidenum">
              <a:rPr lang="en-US" smtClean="0"/>
              <a:pPr/>
              <a:t>‹#›</a:t>
            </a:fld>
            <a:endParaRPr lang="en-US" dirty="0"/>
          </a:p>
        </p:txBody>
      </p:sp>
    </p:spTree>
    <p:extLst>
      <p:ext uri="{BB962C8B-B14F-4D97-AF65-F5344CB8AC3E}">
        <p14:creationId xmlns:p14="http://schemas.microsoft.com/office/powerpoint/2010/main" val="57306145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60140" y="178593"/>
            <a:ext cx="8671720" cy="151804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341" tIns="41341" rIns="41341" bIns="41341" anchor="ctr">
            <a:normAutofit/>
          </a:bodyPr>
          <a:lstStyle/>
          <a:p>
            <a:r>
              <a:t>Title Text</a:t>
            </a:r>
          </a:p>
        </p:txBody>
      </p:sp>
      <p:sp>
        <p:nvSpPr>
          <p:cNvPr id="3" name="Body Level One…"/>
          <p:cNvSpPr txBox="1">
            <a:spLocks noGrp="1"/>
          </p:cNvSpPr>
          <p:nvPr>
            <p:ph type="body" idx="1"/>
          </p:nvPr>
        </p:nvSpPr>
        <p:spPr>
          <a:xfrm>
            <a:off x="1760140" y="1821656"/>
            <a:ext cx="8671720" cy="442019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341" tIns="41341" rIns="41341" bIns="41341"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66225" y="6536531"/>
            <a:ext cx="224554" cy="243085"/>
          </a:xfrm>
          <a:prstGeom prst="rect">
            <a:avLst/>
          </a:prstGeom>
          <a:ln w="3175">
            <a:miter lim="400000"/>
          </a:ln>
        </p:spPr>
        <p:txBody>
          <a:bodyPr wrap="none" lIns="41341" tIns="41341" rIns="41341" bIns="41341">
            <a:spAutoFit/>
          </a:bodyPr>
          <a:lstStyle>
            <a:lvl1pPr>
              <a:defRPr sz="1037"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3434943529"/>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spd="med"/>
  <p:txStyles>
    <p:titleStyle>
      <a:lvl1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1pPr>
      <a:lvl2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2pPr>
      <a:lvl3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3pPr>
      <a:lvl4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4pPr>
      <a:lvl5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5pPr>
      <a:lvl6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6pPr>
      <a:lvl7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7pPr>
      <a:lvl8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8pPr>
      <a:lvl9pPr marL="0" marR="0" indent="0" algn="ctr" defTabSz="410765" rtl="0" latinLnBrk="0">
        <a:lnSpc>
          <a:spcPct val="100000"/>
        </a:lnSpc>
        <a:spcBef>
          <a:spcPts val="0"/>
        </a:spcBef>
        <a:spcAft>
          <a:spcPts val="0"/>
        </a:spcAft>
        <a:buClrTx/>
        <a:buSzTx/>
        <a:buFontTx/>
        <a:buNone/>
        <a:tabLst/>
        <a:defRPr sz="5530" b="0" i="0" u="none" strike="noStrike" cap="none" spc="0" baseline="0">
          <a:solidFill>
            <a:srgbClr val="000000"/>
          </a:solidFill>
          <a:uFillTx/>
          <a:latin typeface="+mn-lt"/>
          <a:ea typeface="+mn-ea"/>
          <a:cs typeface="+mn-cs"/>
          <a:sym typeface="Helvetica Neue Medium"/>
        </a:defRPr>
      </a:lvl9pPr>
    </p:titleStyle>
    <p:bodyStyle>
      <a:lvl1pPr marL="312039"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1pPr>
      <a:lvl2pPr marL="696087"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2pPr>
      <a:lvl3pPr marL="1080135"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3pPr>
      <a:lvl4pPr marL="1464183"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4pPr>
      <a:lvl5pPr marL="1848231"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5pPr>
      <a:lvl6pPr marL="2232279"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6pPr>
      <a:lvl7pPr marL="2616327"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7pPr>
      <a:lvl8pPr marL="3000375"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8pPr>
      <a:lvl9pPr marL="3384423"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1pPr>
      <a:lvl2pPr marL="0" marR="0" indent="197510"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2pPr>
      <a:lvl3pPr marL="0" marR="0" indent="395021"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3pPr>
      <a:lvl4pPr marL="0" marR="0" indent="592531"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4pPr>
      <a:lvl5pPr marL="0" marR="0" indent="790042"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5pPr>
      <a:lvl6pPr marL="0" marR="0" indent="987552"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6pPr>
      <a:lvl7pPr marL="0" marR="0" indent="1185062"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7pPr>
      <a:lvl8pPr marL="0" marR="0" indent="1382573"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8pPr>
      <a:lvl9pPr marL="0" marR="0" indent="1580083" algn="ctr" defTabSz="410765" latinLnBrk="0">
        <a:lnSpc>
          <a:spcPct val="100000"/>
        </a:lnSpc>
        <a:spcBef>
          <a:spcPts val="0"/>
        </a:spcBef>
        <a:spcAft>
          <a:spcPts val="0"/>
        </a:spcAft>
        <a:buClrTx/>
        <a:buSzTx/>
        <a:buFontTx/>
        <a:buNone/>
        <a:tabLst/>
        <a:defRPr sz="1037"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1.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3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2.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6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2.xml"/><Relationship Id="rId1" Type="http://schemas.openxmlformats.org/officeDocument/2006/relationships/slideLayout" Target="../slideLayouts/slideLayout21.xml"/><Relationship Id="rId5" Type="http://schemas.openxmlformats.org/officeDocument/2006/relationships/image" Target="../media/image19.png"/><Relationship Id="rId4" Type="http://schemas.openxmlformats.org/officeDocument/2006/relationships/image" Target="../media/image18.png"/></Relationships>
</file>

<file path=ppt/slides/_rels/slide83.xml.rels><?xml version="1.0" encoding="UTF-8" standalone="yes"?>
<Relationships xmlns="http://schemas.openxmlformats.org/package/2006/relationships"><Relationship Id="rId8" Type="http://schemas.openxmlformats.org/officeDocument/2006/relationships/image" Target="../media/image48.tiff"/><Relationship Id="rId13" Type="http://schemas.openxmlformats.org/officeDocument/2006/relationships/image" Target="../media/image53.tiff"/><Relationship Id="rId3" Type="http://schemas.openxmlformats.org/officeDocument/2006/relationships/image" Target="../media/image43.jpg"/><Relationship Id="rId7" Type="http://schemas.openxmlformats.org/officeDocument/2006/relationships/image" Target="../media/image47.png"/><Relationship Id="rId12" Type="http://schemas.openxmlformats.org/officeDocument/2006/relationships/image" Target="../media/image52.tiff"/><Relationship Id="rId2" Type="http://schemas.openxmlformats.org/officeDocument/2006/relationships/notesSlide" Target="../notesSlides/notesSlide53.xml"/><Relationship Id="rId1" Type="http://schemas.openxmlformats.org/officeDocument/2006/relationships/slideLayout" Target="../slideLayouts/slideLayout21.xml"/><Relationship Id="rId6" Type="http://schemas.openxmlformats.org/officeDocument/2006/relationships/image" Target="../media/image46.jpeg"/><Relationship Id="rId11" Type="http://schemas.openxmlformats.org/officeDocument/2006/relationships/image" Target="../media/image51.jpeg"/><Relationship Id="rId5" Type="http://schemas.openxmlformats.org/officeDocument/2006/relationships/image" Target="../media/image45.jpeg"/><Relationship Id="rId10" Type="http://schemas.openxmlformats.org/officeDocument/2006/relationships/image" Target="../media/image50.tiff"/><Relationship Id="rId4" Type="http://schemas.openxmlformats.org/officeDocument/2006/relationships/image" Target="../media/image44.jpg"/><Relationship Id="rId9" Type="http://schemas.openxmlformats.org/officeDocument/2006/relationships/image" Target="../media/image49.jpeg"/><Relationship Id="rId14" Type="http://schemas.openxmlformats.org/officeDocument/2006/relationships/image" Target="../media/image54.jpeg"/></Relationships>
</file>

<file path=ppt/slides/_rels/slide84.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36.xml"/><Relationship Id="rId6" Type="http://schemas.openxmlformats.org/officeDocument/2006/relationships/image" Target="../media/image58.png"/><Relationship Id="rId11" Type="http://schemas.openxmlformats.org/officeDocument/2006/relationships/image" Target="../media/image63.tiff"/><Relationship Id="rId5" Type="http://schemas.openxmlformats.org/officeDocument/2006/relationships/image" Target="../media/image57.png"/><Relationship Id="rId10" Type="http://schemas.openxmlformats.org/officeDocument/2006/relationships/image" Target="../media/image62.tiff"/><Relationship Id="rId4" Type="http://schemas.openxmlformats.org/officeDocument/2006/relationships/image" Target="../media/image56.png"/><Relationship Id="rId9" Type="http://schemas.openxmlformats.org/officeDocument/2006/relationships/image" Target="../media/image61.tiff"/></Relationships>
</file>

<file path=ppt/slides/_rels/slide8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3" Type="http://schemas.openxmlformats.org/officeDocument/2006/relationships/image" Target="../media/image74.jpg"/><Relationship Id="rId18" Type="http://schemas.openxmlformats.org/officeDocument/2006/relationships/image" Target="../media/image79.jpg"/><Relationship Id="rId26" Type="http://schemas.openxmlformats.org/officeDocument/2006/relationships/image" Target="../media/image87.png"/><Relationship Id="rId39" Type="http://schemas.openxmlformats.org/officeDocument/2006/relationships/image" Target="../media/image100.png"/><Relationship Id="rId21" Type="http://schemas.openxmlformats.org/officeDocument/2006/relationships/image" Target="../media/image82.jpg"/><Relationship Id="rId34" Type="http://schemas.openxmlformats.org/officeDocument/2006/relationships/image" Target="../media/image95.png"/><Relationship Id="rId42" Type="http://schemas.openxmlformats.org/officeDocument/2006/relationships/image" Target="../media/image103.png"/><Relationship Id="rId47" Type="http://schemas.openxmlformats.org/officeDocument/2006/relationships/image" Target="../media/image108.png"/><Relationship Id="rId7" Type="http://schemas.openxmlformats.org/officeDocument/2006/relationships/image" Target="../media/image68.png"/><Relationship Id="rId2" Type="http://schemas.openxmlformats.org/officeDocument/2006/relationships/notesSlide" Target="../notesSlides/notesSlide56.xml"/><Relationship Id="rId16" Type="http://schemas.openxmlformats.org/officeDocument/2006/relationships/image" Target="../media/image77.jpg"/><Relationship Id="rId29" Type="http://schemas.openxmlformats.org/officeDocument/2006/relationships/image" Target="../media/image90.jpg"/><Relationship Id="rId1" Type="http://schemas.openxmlformats.org/officeDocument/2006/relationships/slideLayout" Target="../slideLayouts/slideLayout41.xml"/><Relationship Id="rId6" Type="http://schemas.openxmlformats.org/officeDocument/2006/relationships/image" Target="../media/image67.png"/><Relationship Id="rId11" Type="http://schemas.openxmlformats.org/officeDocument/2006/relationships/image" Target="../media/image72.jpg"/><Relationship Id="rId24" Type="http://schemas.openxmlformats.org/officeDocument/2006/relationships/image" Target="../media/image85.jpg"/><Relationship Id="rId32" Type="http://schemas.openxmlformats.org/officeDocument/2006/relationships/image" Target="../media/image93.jpg"/><Relationship Id="rId37" Type="http://schemas.openxmlformats.org/officeDocument/2006/relationships/image" Target="../media/image98.gif"/><Relationship Id="rId40" Type="http://schemas.openxmlformats.org/officeDocument/2006/relationships/image" Target="../media/image101.png"/><Relationship Id="rId45" Type="http://schemas.openxmlformats.org/officeDocument/2006/relationships/image" Target="../media/image106.png"/><Relationship Id="rId5" Type="http://schemas.openxmlformats.org/officeDocument/2006/relationships/image" Target="../media/image66.jpg"/><Relationship Id="rId15" Type="http://schemas.openxmlformats.org/officeDocument/2006/relationships/image" Target="../media/image76.jpg"/><Relationship Id="rId23" Type="http://schemas.openxmlformats.org/officeDocument/2006/relationships/image" Target="../media/image84.jpg"/><Relationship Id="rId28" Type="http://schemas.openxmlformats.org/officeDocument/2006/relationships/image" Target="../media/image89.jpg"/><Relationship Id="rId36" Type="http://schemas.openxmlformats.org/officeDocument/2006/relationships/image" Target="../media/image97.jpg"/><Relationship Id="rId10" Type="http://schemas.openxmlformats.org/officeDocument/2006/relationships/image" Target="../media/image71.jpg"/><Relationship Id="rId19" Type="http://schemas.openxmlformats.org/officeDocument/2006/relationships/image" Target="../media/image80.jpg"/><Relationship Id="rId31" Type="http://schemas.openxmlformats.org/officeDocument/2006/relationships/image" Target="../media/image92.jpg"/><Relationship Id="rId44" Type="http://schemas.openxmlformats.org/officeDocument/2006/relationships/image" Target="../media/image105.png"/><Relationship Id="rId4" Type="http://schemas.openxmlformats.org/officeDocument/2006/relationships/image" Target="../media/image65.jpg"/><Relationship Id="rId9" Type="http://schemas.openxmlformats.org/officeDocument/2006/relationships/image" Target="../media/image70.png"/><Relationship Id="rId14" Type="http://schemas.openxmlformats.org/officeDocument/2006/relationships/image" Target="../media/image75.jpg"/><Relationship Id="rId22" Type="http://schemas.openxmlformats.org/officeDocument/2006/relationships/image" Target="../media/image83.jpg"/><Relationship Id="rId27" Type="http://schemas.openxmlformats.org/officeDocument/2006/relationships/image" Target="../media/image88.jpg"/><Relationship Id="rId30" Type="http://schemas.openxmlformats.org/officeDocument/2006/relationships/image" Target="../media/image91.jpg"/><Relationship Id="rId35" Type="http://schemas.openxmlformats.org/officeDocument/2006/relationships/image" Target="../media/image96.png"/><Relationship Id="rId43" Type="http://schemas.openxmlformats.org/officeDocument/2006/relationships/image" Target="../media/image104.png"/><Relationship Id="rId48" Type="http://schemas.openxmlformats.org/officeDocument/2006/relationships/image" Target="../media/image109.gif"/><Relationship Id="rId8" Type="http://schemas.openxmlformats.org/officeDocument/2006/relationships/image" Target="../media/image69.jpg"/><Relationship Id="rId3" Type="http://schemas.openxmlformats.org/officeDocument/2006/relationships/image" Target="../media/image64.jpg"/><Relationship Id="rId12" Type="http://schemas.openxmlformats.org/officeDocument/2006/relationships/image" Target="../media/image73.png"/><Relationship Id="rId17" Type="http://schemas.openxmlformats.org/officeDocument/2006/relationships/image" Target="../media/image78.jpg"/><Relationship Id="rId25" Type="http://schemas.openxmlformats.org/officeDocument/2006/relationships/image" Target="../media/image86.jpg"/><Relationship Id="rId33" Type="http://schemas.openxmlformats.org/officeDocument/2006/relationships/image" Target="../media/image94.jpg"/><Relationship Id="rId38" Type="http://schemas.openxmlformats.org/officeDocument/2006/relationships/image" Target="../media/image99.jpg"/><Relationship Id="rId46" Type="http://schemas.openxmlformats.org/officeDocument/2006/relationships/image" Target="../media/image107.png"/><Relationship Id="rId20" Type="http://schemas.openxmlformats.org/officeDocument/2006/relationships/image" Target="../media/image81.png"/><Relationship Id="rId41" Type="http://schemas.openxmlformats.org/officeDocument/2006/relationships/image" Target="../media/image10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30.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elf-Disclosures, Responses, and Social Support Exchange in Socially Stigmatized Contexts…"/>
          <p:cNvSpPr txBox="1">
            <a:spLocks noGrp="1"/>
          </p:cNvSpPr>
          <p:nvPr>
            <p:ph type="ctrTitle"/>
          </p:nvPr>
        </p:nvSpPr>
        <p:spPr>
          <a:xfrm>
            <a:off x="1496908" y="577352"/>
            <a:ext cx="9198181" cy="1464157"/>
          </a:xfrm>
          <a:prstGeom prst="rect">
            <a:avLst/>
          </a:prstGeom>
        </p:spPr>
        <p:txBody>
          <a:bodyPr>
            <a:normAutofit/>
          </a:bodyPr>
          <a:lstStyle/>
          <a:p>
            <a:pPr defTabSz="287536">
              <a:lnSpc>
                <a:spcPct val="80000"/>
              </a:lnSpc>
              <a:defRPr sz="3500" b="1">
                <a:solidFill>
                  <a:srgbClr val="002C46"/>
                </a:solidFill>
                <a:latin typeface="Avenir Next"/>
                <a:ea typeface="Avenir Next"/>
                <a:cs typeface="Avenir Next"/>
                <a:sym typeface="Avenir Next"/>
              </a:defRPr>
            </a:pPr>
            <a:r>
              <a:rPr lang="en-US" dirty="0"/>
              <a:t>Designing Transparent and Effective Content Moderation</a:t>
            </a:r>
          </a:p>
        </p:txBody>
      </p:sp>
      <p:sp>
        <p:nvSpPr>
          <p:cNvPr id="4" name="TextBox 3">
            <a:extLst>
              <a:ext uri="{FF2B5EF4-FFF2-40B4-BE49-F238E27FC236}">
                <a16:creationId xmlns:a16="http://schemas.microsoft.com/office/drawing/2014/main" id="{802EBAEE-124F-5B41-846D-9369FF09BCD4}"/>
              </a:ext>
            </a:extLst>
          </p:cNvPr>
          <p:cNvSpPr txBox="1"/>
          <p:nvPr/>
        </p:nvSpPr>
        <p:spPr>
          <a:xfrm>
            <a:off x="4345359" y="2118905"/>
            <a:ext cx="3501280" cy="646331"/>
          </a:xfrm>
          <a:prstGeom prst="rect">
            <a:avLst/>
          </a:prstGeom>
          <a:noFill/>
        </p:spPr>
        <p:txBody>
          <a:bodyPr wrap="none" rtlCol="0">
            <a:spAutoFit/>
          </a:bodyPr>
          <a:lstStyle/>
          <a:p>
            <a:r>
              <a:rPr lang="en-US" sz="3600" b="1" dirty="0" err="1">
                <a:solidFill>
                  <a:srgbClr val="7030A0"/>
                </a:solidFill>
                <a:latin typeface="Avenir Next" panose="020B0503020202020204" pitchFamily="34" charset="0"/>
              </a:rPr>
              <a:t>Shagun</a:t>
            </a:r>
            <a:r>
              <a:rPr lang="en-US" sz="3600" b="1" dirty="0">
                <a:solidFill>
                  <a:srgbClr val="7030A0"/>
                </a:solidFill>
                <a:latin typeface="Avenir Next" panose="020B0503020202020204" pitchFamily="34" charset="0"/>
              </a:rPr>
              <a:t> </a:t>
            </a:r>
            <a:r>
              <a:rPr lang="en-US" sz="3600" b="1" dirty="0" err="1">
                <a:solidFill>
                  <a:srgbClr val="7030A0"/>
                </a:solidFill>
                <a:latin typeface="Avenir Next" panose="020B0503020202020204" pitchFamily="34" charset="0"/>
              </a:rPr>
              <a:t>Jhaver</a:t>
            </a:r>
            <a:endParaRPr lang="en-US" sz="3600" b="1" dirty="0">
              <a:solidFill>
                <a:srgbClr val="7030A0"/>
              </a:solidFill>
              <a:latin typeface="Avenir Next" panose="020B0503020202020204" pitchFamily="34" charset="0"/>
            </a:endParaRPr>
          </a:p>
        </p:txBody>
      </p:sp>
      <p:pic>
        <p:nvPicPr>
          <p:cNvPr id="13" name="Picture 12" descr="A picture containing toy&#10;&#10;Description automatically generated">
            <a:extLst>
              <a:ext uri="{FF2B5EF4-FFF2-40B4-BE49-F238E27FC236}">
                <a16:creationId xmlns:a16="http://schemas.microsoft.com/office/drawing/2014/main" id="{438D0A15-F359-1349-A6BA-8CE614CB7E38}"/>
              </a:ext>
            </a:extLst>
          </p:cNvPr>
          <p:cNvPicPr>
            <a:picLocks noChangeAspect="1"/>
          </p:cNvPicPr>
          <p:nvPr/>
        </p:nvPicPr>
        <p:blipFill>
          <a:blip r:embed="rId3"/>
          <a:stretch>
            <a:fillRect/>
          </a:stretch>
        </p:blipFill>
        <p:spPr>
          <a:xfrm>
            <a:off x="2591017" y="2917403"/>
            <a:ext cx="7009964" cy="3940597"/>
          </a:xfrm>
          <a:prstGeom prst="rect">
            <a:avLst/>
          </a:prstGeom>
        </p:spPr>
      </p:pic>
      <p:pic>
        <p:nvPicPr>
          <p:cNvPr id="15" name="Picture 14">
            <a:extLst>
              <a:ext uri="{FF2B5EF4-FFF2-40B4-BE49-F238E27FC236}">
                <a16:creationId xmlns:a16="http://schemas.microsoft.com/office/drawing/2014/main" id="{47380610-98D5-664B-9835-C67543FF1E65}"/>
              </a:ext>
            </a:extLst>
          </p:cNvPr>
          <p:cNvPicPr>
            <a:picLocks noChangeAspect="1"/>
          </p:cNvPicPr>
          <p:nvPr/>
        </p:nvPicPr>
        <p:blipFill>
          <a:blip r:embed="rId4"/>
          <a:stretch>
            <a:fillRect/>
          </a:stretch>
        </p:blipFill>
        <p:spPr>
          <a:xfrm>
            <a:off x="9500494" y="168735"/>
            <a:ext cx="2522486" cy="262759"/>
          </a:xfrm>
          <a:prstGeom prst="rect">
            <a:avLst/>
          </a:prstGeom>
        </p:spPr>
      </p:pic>
      <p:pic>
        <p:nvPicPr>
          <p:cNvPr id="18" name="Picture 17" descr="A close up of a sign&#10;&#10;Description automatically generated">
            <a:extLst>
              <a:ext uri="{FF2B5EF4-FFF2-40B4-BE49-F238E27FC236}">
                <a16:creationId xmlns:a16="http://schemas.microsoft.com/office/drawing/2014/main" id="{A61ED7AD-55EB-EE41-9563-0F9E200BDC51}"/>
              </a:ext>
            </a:extLst>
          </p:cNvPr>
          <p:cNvPicPr>
            <a:picLocks noChangeAspect="1"/>
          </p:cNvPicPr>
          <p:nvPr/>
        </p:nvPicPr>
        <p:blipFill>
          <a:blip r:embed="rId5"/>
          <a:stretch>
            <a:fillRect/>
          </a:stretch>
        </p:blipFill>
        <p:spPr>
          <a:xfrm>
            <a:off x="169020" y="79672"/>
            <a:ext cx="2290401" cy="527087"/>
          </a:xfrm>
          <a:prstGeom prst="rect">
            <a:avLst/>
          </a:prstGeom>
        </p:spPr>
      </p:pic>
    </p:spTree>
    <p:extLst>
      <p:ext uri="{BB962C8B-B14F-4D97-AF65-F5344CB8AC3E}">
        <p14:creationId xmlns:p14="http://schemas.microsoft.com/office/powerpoint/2010/main" val="923691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574686-70E2-984F-A5A0-EC7B43C59F6D}"/>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33781CD9-0298-B44A-B23B-89764B705E6A}"/>
              </a:ext>
            </a:extLst>
          </p:cNvPr>
          <p:cNvSpPr>
            <a:spLocks noGrp="1"/>
          </p:cNvSpPr>
          <p:nvPr>
            <p:ph type="title"/>
          </p:nvPr>
        </p:nvSpPr>
        <p:spPr/>
        <p:txBody>
          <a:bodyPr/>
          <a:lstStyle/>
          <a:p>
            <a:r>
              <a:rPr lang="en-US" dirty="0"/>
              <a:t>It shapes who gets heard</a:t>
            </a:r>
          </a:p>
        </p:txBody>
      </p:sp>
      <p:sp>
        <p:nvSpPr>
          <p:cNvPr id="4" name="Slide Number Placeholder 3">
            <a:extLst>
              <a:ext uri="{FF2B5EF4-FFF2-40B4-BE49-F238E27FC236}">
                <a16:creationId xmlns:a16="http://schemas.microsoft.com/office/drawing/2014/main" id="{47EEF20C-E09C-D84E-B27C-31006B95F583}"/>
              </a:ext>
            </a:extLst>
          </p:cNvPr>
          <p:cNvSpPr>
            <a:spLocks noGrp="1"/>
          </p:cNvSpPr>
          <p:nvPr>
            <p:ph type="sldNum" sz="quarter" idx="12"/>
          </p:nvPr>
        </p:nvSpPr>
        <p:spPr/>
        <p:txBody>
          <a:bodyPr/>
          <a:lstStyle/>
          <a:p>
            <a:fld id="{EEBB84EA-720A-924D-995C-2965551D1999}" type="slidenum">
              <a:rPr lang="en-US" smtClean="0"/>
              <a:t>10</a:t>
            </a:fld>
            <a:endParaRPr lang="en-US"/>
          </a:p>
        </p:txBody>
      </p:sp>
      <p:pic>
        <p:nvPicPr>
          <p:cNvPr id="5" name="Content Placeholder 5" descr="A picture containing drawing&#10;&#10;Description automatically generated">
            <a:extLst>
              <a:ext uri="{FF2B5EF4-FFF2-40B4-BE49-F238E27FC236}">
                <a16:creationId xmlns:a16="http://schemas.microsoft.com/office/drawing/2014/main" id="{E8F9EF2B-905F-8D4E-9371-E17BF7A34F66}"/>
              </a:ext>
            </a:extLst>
          </p:cNvPr>
          <p:cNvPicPr>
            <a:picLocks noChangeAspect="1"/>
          </p:cNvPicPr>
          <p:nvPr/>
        </p:nvPicPr>
        <p:blipFill rotWithShape="1">
          <a:blip r:embed="rId3"/>
          <a:srcRect l="2667"/>
          <a:stretch/>
        </p:blipFill>
        <p:spPr>
          <a:xfrm>
            <a:off x="-82229" y="1825625"/>
            <a:ext cx="12356458" cy="6950507"/>
          </a:xfrm>
          <a:prstGeom prst="rect">
            <a:avLst/>
          </a:prstGeom>
        </p:spPr>
      </p:pic>
      <p:sp>
        <p:nvSpPr>
          <p:cNvPr id="6" name="Slide Number Placeholder 1">
            <a:extLst>
              <a:ext uri="{FF2B5EF4-FFF2-40B4-BE49-F238E27FC236}">
                <a16:creationId xmlns:a16="http://schemas.microsoft.com/office/drawing/2014/main" id="{539C23B3-B8AC-1B4C-9F0B-761DFB663AE8}"/>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ED692C-C0E5-C743-B0FC-E11C0885EE4E}" type="slidenum">
              <a:rPr lang="en-US" smtClean="0"/>
              <a:pPr/>
              <a:t>10</a:t>
            </a:fld>
            <a:endParaRPr lang="en-US" dirty="0"/>
          </a:p>
        </p:txBody>
      </p:sp>
      <p:sp>
        <p:nvSpPr>
          <p:cNvPr id="7" name="Rectangle 6">
            <a:extLst>
              <a:ext uri="{FF2B5EF4-FFF2-40B4-BE49-F238E27FC236}">
                <a16:creationId xmlns:a16="http://schemas.microsoft.com/office/drawing/2014/main" id="{17238F41-7E5D-A84B-AA8C-DAC71A3A5BCF}"/>
              </a:ext>
            </a:extLst>
          </p:cNvPr>
          <p:cNvSpPr/>
          <p:nvPr/>
        </p:nvSpPr>
        <p:spPr>
          <a:xfrm>
            <a:off x="838199" y="180109"/>
            <a:ext cx="10515599" cy="3215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C5C4B9D-5C5C-6E47-9B5F-5E36DF645D75}"/>
              </a:ext>
            </a:extLst>
          </p:cNvPr>
          <p:cNvSpPr/>
          <p:nvPr/>
        </p:nvSpPr>
        <p:spPr>
          <a:xfrm>
            <a:off x="838198" y="166612"/>
            <a:ext cx="2334494" cy="321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Background</a:t>
            </a:r>
          </a:p>
        </p:txBody>
      </p:sp>
    </p:spTree>
    <p:extLst>
      <p:ext uri="{BB962C8B-B14F-4D97-AF65-F5344CB8AC3E}">
        <p14:creationId xmlns:p14="http://schemas.microsoft.com/office/powerpoint/2010/main" val="243865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3AE25D-ECB7-7747-8D37-63E97DB27E9B}"/>
              </a:ext>
            </a:extLst>
          </p:cNvPr>
          <p:cNvSpPr>
            <a:spLocks noGrp="1"/>
          </p:cNvSpPr>
          <p:nvPr>
            <p:ph type="title"/>
          </p:nvPr>
        </p:nvSpPr>
        <p:spPr>
          <a:xfrm>
            <a:off x="838200" y="575257"/>
            <a:ext cx="10515600" cy="822326"/>
          </a:xfrm>
        </p:spPr>
        <p:txBody>
          <a:bodyPr vert="horz" lIns="91440" tIns="45720" rIns="91440" bIns="45720" rtlCol="0" anchor="ctr">
            <a:normAutofit/>
          </a:bodyPr>
          <a:lstStyle/>
          <a:p>
            <a:pPr algn="ctr"/>
            <a:r>
              <a:rPr lang="en-US" dirty="0"/>
              <a:t>Content moderation is broken</a:t>
            </a:r>
          </a:p>
        </p:txBody>
      </p:sp>
      <p:sp>
        <p:nvSpPr>
          <p:cNvPr id="4" name="Slide Number Placeholder 3">
            <a:extLst>
              <a:ext uri="{FF2B5EF4-FFF2-40B4-BE49-F238E27FC236}">
                <a16:creationId xmlns:a16="http://schemas.microsoft.com/office/drawing/2014/main" id="{2327A277-EA9B-B742-94ED-A2556F3A5EA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EBB84EA-720A-924D-995C-2965551D1999}" type="slidenum">
              <a:rPr lang="en-US">
                <a:latin typeface="Avenir Next" panose="020B0503020202020204" pitchFamily="34" charset="0"/>
              </a:rPr>
              <a:pPr>
                <a:spcAft>
                  <a:spcPts val="600"/>
                </a:spcAft>
              </a:pPr>
              <a:t>11</a:t>
            </a:fld>
            <a:endParaRPr lang="en-US" dirty="0">
              <a:latin typeface="Avenir Next" panose="020B0503020202020204" pitchFamily="34" charset="0"/>
            </a:endParaRPr>
          </a:p>
        </p:txBody>
      </p:sp>
      <p:pic>
        <p:nvPicPr>
          <p:cNvPr id="8" name="Picture 7" descr="A screenshot of a cell phone&#10;&#10;Description automatically generated">
            <a:extLst>
              <a:ext uri="{FF2B5EF4-FFF2-40B4-BE49-F238E27FC236}">
                <a16:creationId xmlns:a16="http://schemas.microsoft.com/office/drawing/2014/main" id="{B4A82F14-CBF1-6E49-AFC6-8480C54BF350}"/>
              </a:ext>
            </a:extLst>
          </p:cNvPr>
          <p:cNvPicPr>
            <a:picLocks noChangeAspect="1"/>
          </p:cNvPicPr>
          <p:nvPr/>
        </p:nvPicPr>
        <p:blipFill>
          <a:blip r:embed="rId3"/>
          <a:stretch>
            <a:fillRect/>
          </a:stretch>
        </p:blipFill>
        <p:spPr>
          <a:xfrm>
            <a:off x="192088" y="1396858"/>
            <a:ext cx="6534150" cy="276225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68D1E05C-8A45-3040-9D2D-A31F42C21C1D}"/>
              </a:ext>
            </a:extLst>
          </p:cNvPr>
          <p:cNvPicPr>
            <a:picLocks noChangeAspect="1"/>
          </p:cNvPicPr>
          <p:nvPr/>
        </p:nvPicPr>
        <p:blipFill>
          <a:blip r:embed="rId4"/>
          <a:stretch>
            <a:fillRect/>
          </a:stretch>
        </p:blipFill>
        <p:spPr>
          <a:xfrm>
            <a:off x="6808788" y="1396858"/>
            <a:ext cx="5187950" cy="276225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630DF76B-E691-4242-B6F9-3821A2921296}"/>
              </a:ext>
            </a:extLst>
          </p:cNvPr>
          <p:cNvPicPr>
            <a:picLocks noChangeAspect="1"/>
          </p:cNvPicPr>
          <p:nvPr/>
        </p:nvPicPr>
        <p:blipFill>
          <a:blip r:embed="rId5"/>
          <a:stretch>
            <a:fillRect/>
          </a:stretch>
        </p:blipFill>
        <p:spPr>
          <a:xfrm>
            <a:off x="192088" y="4243245"/>
            <a:ext cx="6769100" cy="238442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44D7B6D5-A826-1744-A078-D5409ED0E680}"/>
              </a:ext>
            </a:extLst>
          </p:cNvPr>
          <p:cNvPicPr>
            <a:picLocks noChangeAspect="1"/>
          </p:cNvPicPr>
          <p:nvPr/>
        </p:nvPicPr>
        <p:blipFill>
          <a:blip r:embed="rId6"/>
          <a:stretch>
            <a:fillRect/>
          </a:stretch>
        </p:blipFill>
        <p:spPr>
          <a:xfrm>
            <a:off x="7045325" y="4243245"/>
            <a:ext cx="4953000" cy="2384425"/>
          </a:xfrm>
          <a:prstGeom prst="rect">
            <a:avLst/>
          </a:prstGeom>
        </p:spPr>
      </p:pic>
      <p:sp>
        <p:nvSpPr>
          <p:cNvPr id="12" name="Rectangle">
            <a:extLst>
              <a:ext uri="{FF2B5EF4-FFF2-40B4-BE49-F238E27FC236}">
                <a16:creationId xmlns:a16="http://schemas.microsoft.com/office/drawing/2014/main" id="{880B79D4-F343-9F41-A2F6-5A7031EF8BAE}"/>
              </a:ext>
            </a:extLst>
          </p:cNvPr>
          <p:cNvSpPr/>
          <p:nvPr/>
        </p:nvSpPr>
        <p:spPr>
          <a:xfrm>
            <a:off x="-1105904" y="3426106"/>
            <a:ext cx="14403807" cy="1018992"/>
          </a:xfrm>
          <a:prstGeom prst="rect">
            <a:avLst/>
          </a:prstGeom>
          <a:solidFill>
            <a:srgbClr val="002C46"/>
          </a:solidFill>
          <a:ln w="3175">
            <a:miter lim="400000"/>
          </a:ln>
        </p:spPr>
        <p:txBody>
          <a:bodyPr lIns="41341" tIns="41341" rIns="41341" bIns="41341" anchor="ctr"/>
          <a:lstStyle/>
          <a:p>
            <a:pPr>
              <a:defRPr sz="1600" b="0">
                <a:solidFill>
                  <a:srgbClr val="FFFFFF"/>
                </a:solidFill>
                <a:latin typeface="+mn-lt"/>
                <a:ea typeface="+mn-ea"/>
                <a:cs typeface="+mn-cs"/>
                <a:sym typeface="Helvetica Neue Medium"/>
              </a:defRPr>
            </a:pPr>
            <a:endParaRPr dirty="0"/>
          </a:p>
        </p:txBody>
      </p:sp>
      <p:sp>
        <p:nvSpPr>
          <p:cNvPr id="13" name="How can we design social technologies that facilitate beneficial disclosures of difficult human experiences, supportive interactions, and other positive outcomes?">
            <a:extLst>
              <a:ext uri="{FF2B5EF4-FFF2-40B4-BE49-F238E27FC236}">
                <a16:creationId xmlns:a16="http://schemas.microsoft.com/office/drawing/2014/main" id="{B7C5A436-134A-B341-A805-6CA6838B7679}"/>
              </a:ext>
            </a:extLst>
          </p:cNvPr>
          <p:cNvSpPr txBox="1"/>
          <p:nvPr/>
        </p:nvSpPr>
        <p:spPr>
          <a:xfrm>
            <a:off x="142098" y="3527065"/>
            <a:ext cx="11940013" cy="76059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341" tIns="41341" rIns="41341" bIns="41341" anchor="ctr">
            <a:spAutoFit/>
          </a:bodyPr>
          <a:lstStyle/>
          <a:p>
            <a:pPr algn="ctr">
              <a:defRPr sz="3600" b="0">
                <a:solidFill>
                  <a:srgbClr val="FFFFFF"/>
                </a:solidFill>
                <a:latin typeface="Avenir Next"/>
                <a:ea typeface="Avenir Next"/>
                <a:cs typeface="Avenir Next"/>
                <a:sym typeface="Avenir Next"/>
              </a:defRPr>
            </a:pPr>
            <a:r>
              <a:rPr lang="en-US" sz="4400" dirty="0"/>
              <a:t>Urgent need to address these failures</a:t>
            </a:r>
            <a:endParaRPr sz="4400" dirty="0"/>
          </a:p>
        </p:txBody>
      </p:sp>
      <p:sp>
        <p:nvSpPr>
          <p:cNvPr id="14" name="Rectangle 13">
            <a:extLst>
              <a:ext uri="{FF2B5EF4-FFF2-40B4-BE49-F238E27FC236}">
                <a16:creationId xmlns:a16="http://schemas.microsoft.com/office/drawing/2014/main" id="{91301FE0-4C08-6848-ADD9-C76506F5955B}"/>
              </a:ext>
            </a:extLst>
          </p:cNvPr>
          <p:cNvSpPr/>
          <p:nvPr/>
        </p:nvSpPr>
        <p:spPr>
          <a:xfrm>
            <a:off x="838199" y="180109"/>
            <a:ext cx="10515599" cy="3215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700DF4-EE92-C545-9946-31EFB29AF75B}"/>
              </a:ext>
            </a:extLst>
          </p:cNvPr>
          <p:cNvSpPr/>
          <p:nvPr/>
        </p:nvSpPr>
        <p:spPr>
          <a:xfrm>
            <a:off x="838198" y="166612"/>
            <a:ext cx="2334494" cy="321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Background</a:t>
            </a:r>
          </a:p>
        </p:txBody>
      </p:sp>
    </p:spTree>
    <p:extLst>
      <p:ext uri="{BB962C8B-B14F-4D97-AF65-F5344CB8AC3E}">
        <p14:creationId xmlns:p14="http://schemas.microsoft.com/office/powerpoint/2010/main" val="233497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97A89-80E8-144B-8D27-327BA2D3F27D}"/>
              </a:ext>
            </a:extLst>
          </p:cNvPr>
          <p:cNvSpPr>
            <a:spLocks noGrp="1"/>
          </p:cNvSpPr>
          <p:nvPr>
            <p:ph type="title"/>
          </p:nvPr>
        </p:nvSpPr>
        <p:spPr/>
        <p:txBody>
          <a:bodyPr/>
          <a:lstStyle/>
          <a:p>
            <a:r>
              <a:rPr lang="en-US" dirty="0"/>
              <a:t>My approach</a:t>
            </a:r>
          </a:p>
        </p:txBody>
      </p:sp>
      <p:sp>
        <p:nvSpPr>
          <p:cNvPr id="3" name="Content Placeholder 2">
            <a:extLst>
              <a:ext uri="{FF2B5EF4-FFF2-40B4-BE49-F238E27FC236}">
                <a16:creationId xmlns:a16="http://schemas.microsoft.com/office/drawing/2014/main" id="{D089D41D-15EE-5243-862C-21A413ACB73B}"/>
              </a:ext>
            </a:extLst>
          </p:cNvPr>
          <p:cNvSpPr>
            <a:spLocks noGrp="1"/>
          </p:cNvSpPr>
          <p:nvPr>
            <p:ph idx="1"/>
          </p:nvPr>
        </p:nvSpPr>
        <p:spPr/>
        <p:txBody>
          <a:bodyPr>
            <a:normAutofit fontScale="85000" lnSpcReduction="20000"/>
          </a:bodyPr>
          <a:lstStyle/>
          <a:p>
            <a:r>
              <a:rPr lang="en-US" sz="4000" dirty="0"/>
              <a:t>Understand moderation needs, perspectives and practices of end-users</a:t>
            </a:r>
          </a:p>
          <a:p>
            <a:pPr lvl="1">
              <a:buFont typeface="Wingdings" pitchFamily="2" charset="2"/>
              <a:buChar char="§"/>
            </a:pPr>
            <a:r>
              <a:rPr lang="en-US" sz="3600" dirty="0"/>
              <a:t>Participant observation, surveys, interviews</a:t>
            </a:r>
          </a:p>
          <a:p>
            <a:pPr lvl="1">
              <a:buFont typeface="Wingdings" pitchFamily="2" charset="2"/>
              <a:buChar char="§"/>
            </a:pPr>
            <a:r>
              <a:rPr lang="en-US" sz="3600" dirty="0"/>
              <a:t>Building, deploying and testing experimental systems</a:t>
            </a:r>
          </a:p>
          <a:p>
            <a:pPr lvl="1">
              <a:buFont typeface="Wingdings" pitchFamily="2" charset="2"/>
              <a:buChar char="§"/>
            </a:pPr>
            <a:endParaRPr lang="en-US" sz="3600" dirty="0"/>
          </a:p>
          <a:p>
            <a:r>
              <a:rPr lang="en-US" sz="4000" dirty="0"/>
              <a:t>Study how users behave in response to content moderation</a:t>
            </a:r>
            <a:endParaRPr lang="en-US" sz="3600" dirty="0"/>
          </a:p>
          <a:p>
            <a:pPr lvl="1"/>
            <a:r>
              <a:rPr lang="en-US" sz="3600" dirty="0"/>
              <a:t>Systematic analyses of platform data</a:t>
            </a:r>
            <a:endParaRPr lang="en-US" sz="3200" dirty="0"/>
          </a:p>
          <a:p>
            <a:pPr lvl="1"/>
            <a:r>
              <a:rPr lang="en-US" sz="3600" dirty="0"/>
              <a:t>Topic modeling, machine learning, regression analyses, causal experiments</a:t>
            </a:r>
          </a:p>
        </p:txBody>
      </p:sp>
      <p:sp>
        <p:nvSpPr>
          <p:cNvPr id="4" name="Slide Number Placeholder 1">
            <a:extLst>
              <a:ext uri="{FF2B5EF4-FFF2-40B4-BE49-F238E27FC236}">
                <a16:creationId xmlns:a16="http://schemas.microsoft.com/office/drawing/2014/main" id="{B8017DDF-251A-0D48-8128-D56DB58BEC64}"/>
              </a:ext>
            </a:extLst>
          </p:cNvPr>
          <p:cNvSpPr>
            <a:spLocks noGrp="1"/>
          </p:cNvSpPr>
          <p:nvPr>
            <p:ph type="sldNum" sz="quarter" idx="12"/>
          </p:nvPr>
        </p:nvSpPr>
        <p:spPr>
          <a:xfrm>
            <a:off x="8610600" y="6356350"/>
            <a:ext cx="2743200" cy="365125"/>
          </a:xfrm>
        </p:spPr>
        <p:txBody>
          <a:bodyPr/>
          <a:lstStyle/>
          <a:p>
            <a:fld id="{23ED692C-C0E5-C743-B0FC-E11C0885EE4E}" type="slidenum">
              <a:rPr lang="en-US" smtClean="0"/>
              <a:t>12</a:t>
            </a:fld>
            <a:endParaRPr lang="en-US" dirty="0"/>
          </a:p>
        </p:txBody>
      </p:sp>
      <p:sp>
        <p:nvSpPr>
          <p:cNvPr id="5" name="Rectangle 4">
            <a:extLst>
              <a:ext uri="{FF2B5EF4-FFF2-40B4-BE49-F238E27FC236}">
                <a16:creationId xmlns:a16="http://schemas.microsoft.com/office/drawing/2014/main" id="{64B973DB-D40D-8D4A-9B6E-B4ACD50146AC}"/>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BAC08E-CBD6-8D45-B599-E71C58BDAD59}"/>
              </a:ext>
            </a:extLst>
          </p:cNvPr>
          <p:cNvSpPr/>
          <p:nvPr/>
        </p:nvSpPr>
        <p:spPr>
          <a:xfrm>
            <a:off x="838198" y="166612"/>
            <a:ext cx="2334494" cy="321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Background</a:t>
            </a:r>
          </a:p>
        </p:txBody>
      </p:sp>
    </p:spTree>
    <p:extLst>
      <p:ext uri="{BB962C8B-B14F-4D97-AF65-F5344CB8AC3E}">
        <p14:creationId xmlns:p14="http://schemas.microsoft.com/office/powerpoint/2010/main" val="299002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E50794-90C3-264E-9742-96BE3869494A}"/>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9A9B5B-0613-AC41-BA84-D61D4862A742}"/>
              </a:ext>
            </a:extLst>
          </p:cNvPr>
          <p:cNvSpPr/>
          <p:nvPr/>
        </p:nvSpPr>
        <p:spPr>
          <a:xfrm>
            <a:off x="838198" y="166612"/>
            <a:ext cx="2334494" cy="321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Background</a:t>
            </a:r>
          </a:p>
        </p:txBody>
      </p:sp>
      <p:sp>
        <p:nvSpPr>
          <p:cNvPr id="6" name="Oval 5">
            <a:extLst>
              <a:ext uri="{FF2B5EF4-FFF2-40B4-BE49-F238E27FC236}">
                <a16:creationId xmlns:a16="http://schemas.microsoft.com/office/drawing/2014/main" id="{48EA4299-2AD5-AB42-93BD-D84C6F0064AA}"/>
              </a:ext>
            </a:extLst>
          </p:cNvPr>
          <p:cNvSpPr/>
          <p:nvPr/>
        </p:nvSpPr>
        <p:spPr>
          <a:xfrm>
            <a:off x="1607125" y="1177637"/>
            <a:ext cx="5029200" cy="5029200"/>
          </a:xfrm>
          <a:prstGeom prst="ellipse">
            <a:avLst/>
          </a:prstGeom>
          <a:solidFill>
            <a:srgbClr val="0090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Social </a:t>
            </a:r>
          </a:p>
          <a:p>
            <a:pPr algn="ctr"/>
            <a:r>
              <a:rPr lang="en-US" sz="4800" dirty="0"/>
              <a:t>Computing</a:t>
            </a:r>
          </a:p>
        </p:txBody>
      </p:sp>
      <p:sp>
        <p:nvSpPr>
          <p:cNvPr id="7" name="Oval 6">
            <a:extLst>
              <a:ext uri="{FF2B5EF4-FFF2-40B4-BE49-F238E27FC236}">
                <a16:creationId xmlns:a16="http://schemas.microsoft.com/office/drawing/2014/main" id="{0C0B6DF3-959F-2A49-9B49-17E0EF5B89BC}"/>
              </a:ext>
            </a:extLst>
          </p:cNvPr>
          <p:cNvSpPr/>
          <p:nvPr/>
        </p:nvSpPr>
        <p:spPr>
          <a:xfrm>
            <a:off x="5541815" y="1177637"/>
            <a:ext cx="5029200" cy="5029200"/>
          </a:xfrm>
          <a:prstGeom prst="ellipse">
            <a:avLst/>
          </a:prstGeom>
          <a:solidFill>
            <a:srgbClr val="945200">
              <a:alpha val="6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Data</a:t>
            </a:r>
          </a:p>
          <a:p>
            <a:pPr algn="ctr"/>
            <a:r>
              <a:rPr lang="en-US" sz="4800" dirty="0"/>
              <a:t>Science</a:t>
            </a:r>
          </a:p>
        </p:txBody>
      </p:sp>
    </p:spTree>
    <p:extLst>
      <p:ext uri="{BB962C8B-B14F-4D97-AF65-F5344CB8AC3E}">
        <p14:creationId xmlns:p14="http://schemas.microsoft.com/office/powerpoint/2010/main" val="1191804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FC5B1-DCD6-2E44-B0C2-C6E8D856361C}"/>
              </a:ext>
            </a:extLst>
          </p:cNvPr>
          <p:cNvSpPr>
            <a:spLocks noGrp="1"/>
          </p:cNvSpPr>
          <p:nvPr>
            <p:ph type="title"/>
          </p:nvPr>
        </p:nvSpPr>
        <p:spPr/>
        <p:txBody>
          <a:bodyPr/>
          <a:lstStyle/>
          <a:p>
            <a:r>
              <a:rPr lang="en-US" dirty="0"/>
              <a:t>Two aspects of content moderation</a:t>
            </a:r>
          </a:p>
        </p:txBody>
      </p:sp>
      <p:sp>
        <p:nvSpPr>
          <p:cNvPr id="10" name="Content Placeholder 9">
            <a:extLst>
              <a:ext uri="{FF2B5EF4-FFF2-40B4-BE49-F238E27FC236}">
                <a16:creationId xmlns:a16="http://schemas.microsoft.com/office/drawing/2014/main" id="{36B60BD3-B622-044C-B956-6AB2E8BBE3AC}"/>
              </a:ext>
            </a:extLst>
          </p:cNvPr>
          <p:cNvSpPr>
            <a:spLocks noGrp="1"/>
          </p:cNvSpPr>
          <p:nvPr>
            <p:ph sz="half" idx="2"/>
          </p:nvPr>
        </p:nvSpPr>
        <p:spPr>
          <a:xfrm>
            <a:off x="839788" y="2786592"/>
            <a:ext cx="5157787" cy="3665007"/>
          </a:xfrm>
        </p:spPr>
        <p:txBody>
          <a:bodyPr>
            <a:normAutofit/>
          </a:bodyPr>
          <a:lstStyle/>
          <a:p>
            <a:r>
              <a:rPr lang="en-US" sz="2400" dirty="0"/>
              <a:t>Transparency in content removals</a:t>
            </a:r>
          </a:p>
          <a:p>
            <a:r>
              <a:rPr lang="en-US" sz="2400" dirty="0"/>
              <a:t>Current moderation systems are punitive</a:t>
            </a:r>
          </a:p>
          <a:p>
            <a:r>
              <a:rPr lang="en-US" sz="2400" dirty="0"/>
              <a:t>Little effort in explaining what went wrong</a:t>
            </a:r>
          </a:p>
          <a:p>
            <a:r>
              <a:rPr lang="en-US" sz="2400" b="1" dirty="0"/>
              <a:t>Should moderators provide transparency?</a:t>
            </a:r>
          </a:p>
        </p:txBody>
      </p:sp>
      <p:sp>
        <p:nvSpPr>
          <p:cNvPr id="12" name="Content Placeholder 11">
            <a:extLst>
              <a:ext uri="{FF2B5EF4-FFF2-40B4-BE49-F238E27FC236}">
                <a16:creationId xmlns:a16="http://schemas.microsoft.com/office/drawing/2014/main" id="{D7E51CF0-9D5C-E741-8D04-E681C6B991E0}"/>
              </a:ext>
            </a:extLst>
          </p:cNvPr>
          <p:cNvSpPr>
            <a:spLocks noGrp="1"/>
          </p:cNvSpPr>
          <p:nvPr>
            <p:ph sz="quarter" idx="4"/>
          </p:nvPr>
        </p:nvSpPr>
        <p:spPr>
          <a:xfrm>
            <a:off x="6172200" y="2878717"/>
            <a:ext cx="5183188" cy="3461809"/>
          </a:xfrm>
        </p:spPr>
        <p:txBody>
          <a:bodyPr>
            <a:normAutofit/>
          </a:bodyPr>
          <a:lstStyle/>
          <a:p>
            <a:r>
              <a:rPr lang="en-US" sz="2400" dirty="0"/>
              <a:t>Effectiveness in addressing the rise of online hate groups</a:t>
            </a:r>
          </a:p>
          <a:p>
            <a:r>
              <a:rPr lang="en-US" sz="2400" dirty="0"/>
              <a:t>Platforms use a variety of approaches</a:t>
            </a:r>
          </a:p>
          <a:p>
            <a:r>
              <a:rPr lang="en-US" sz="2400" b="1" dirty="0"/>
              <a:t>How can we evaluate the effectiveness of moderation approaches?</a:t>
            </a:r>
          </a:p>
        </p:txBody>
      </p:sp>
      <p:sp>
        <p:nvSpPr>
          <p:cNvPr id="7" name="Rectangle 6">
            <a:extLst>
              <a:ext uri="{FF2B5EF4-FFF2-40B4-BE49-F238E27FC236}">
                <a16:creationId xmlns:a16="http://schemas.microsoft.com/office/drawing/2014/main" id="{877C9D6B-3FB9-5943-9013-991BDC817457}"/>
              </a:ext>
            </a:extLst>
          </p:cNvPr>
          <p:cNvSpPr/>
          <p:nvPr/>
        </p:nvSpPr>
        <p:spPr>
          <a:xfrm>
            <a:off x="1591733" y="1690688"/>
            <a:ext cx="3522134" cy="103557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Transparency</a:t>
            </a:r>
          </a:p>
        </p:txBody>
      </p:sp>
      <p:sp>
        <p:nvSpPr>
          <p:cNvPr id="17" name="Rectangle 16">
            <a:extLst>
              <a:ext uri="{FF2B5EF4-FFF2-40B4-BE49-F238E27FC236}">
                <a16:creationId xmlns:a16="http://schemas.microsoft.com/office/drawing/2014/main" id="{E256FBAB-95B6-2E4D-84F1-148DBB1A70AC}"/>
              </a:ext>
            </a:extLst>
          </p:cNvPr>
          <p:cNvSpPr/>
          <p:nvPr/>
        </p:nvSpPr>
        <p:spPr>
          <a:xfrm>
            <a:off x="7078135" y="1690687"/>
            <a:ext cx="3522134" cy="103557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Effectiveness</a:t>
            </a:r>
          </a:p>
        </p:txBody>
      </p:sp>
      <p:sp>
        <p:nvSpPr>
          <p:cNvPr id="8" name="Slide Number Placeholder 1">
            <a:extLst>
              <a:ext uri="{FF2B5EF4-FFF2-40B4-BE49-F238E27FC236}">
                <a16:creationId xmlns:a16="http://schemas.microsoft.com/office/drawing/2014/main" id="{729C718D-2157-E546-BCD9-15F1C1BE56C4}"/>
              </a:ext>
            </a:extLst>
          </p:cNvPr>
          <p:cNvSpPr>
            <a:spLocks noGrp="1"/>
          </p:cNvSpPr>
          <p:nvPr>
            <p:ph type="sldNum" sz="quarter" idx="12"/>
          </p:nvPr>
        </p:nvSpPr>
        <p:spPr>
          <a:xfrm>
            <a:off x="8610600" y="6356350"/>
            <a:ext cx="2743200" cy="365125"/>
          </a:xfrm>
        </p:spPr>
        <p:txBody>
          <a:bodyPr/>
          <a:lstStyle/>
          <a:p>
            <a:fld id="{23ED692C-C0E5-C743-B0FC-E11C0885EE4E}" type="slidenum">
              <a:rPr lang="en-US" smtClean="0"/>
              <a:t>14</a:t>
            </a:fld>
            <a:endParaRPr lang="en-US" dirty="0"/>
          </a:p>
        </p:txBody>
      </p:sp>
      <p:sp>
        <p:nvSpPr>
          <p:cNvPr id="9" name="Rectangle 8">
            <a:extLst>
              <a:ext uri="{FF2B5EF4-FFF2-40B4-BE49-F238E27FC236}">
                <a16:creationId xmlns:a16="http://schemas.microsoft.com/office/drawing/2014/main" id="{1140F523-1A1C-994F-A435-DED82F023AD6}"/>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AE0E7F-E831-A44F-8E3E-D9615F244337}"/>
              </a:ext>
            </a:extLst>
          </p:cNvPr>
          <p:cNvSpPr/>
          <p:nvPr/>
        </p:nvSpPr>
        <p:spPr>
          <a:xfrm>
            <a:off x="838198" y="166612"/>
            <a:ext cx="2334494" cy="321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Background</a:t>
            </a:r>
          </a:p>
        </p:txBody>
      </p:sp>
    </p:spTree>
    <p:extLst>
      <p:ext uri="{BB962C8B-B14F-4D97-AF65-F5344CB8AC3E}">
        <p14:creationId xmlns:p14="http://schemas.microsoft.com/office/powerpoint/2010/main" val="14692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2" grpId="0" uiExpand="1" build="p"/>
      <p:bldP spid="7"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C46"/>
        </a:solidFill>
        <a:effectLst/>
      </p:bgPr>
    </p:bg>
    <p:spTree>
      <p:nvGrpSpPr>
        <p:cNvPr id="1" name=""/>
        <p:cNvGrpSpPr/>
        <p:nvPr/>
      </p:nvGrpSpPr>
      <p:grpSpPr>
        <a:xfrm>
          <a:off x="0" y="0"/>
          <a:ext cx="0" cy="0"/>
          <a:chOff x="0" y="0"/>
          <a:chExt cx="0" cy="0"/>
        </a:xfrm>
      </p:grpSpPr>
      <p:sp>
        <p:nvSpPr>
          <p:cNvPr id="214" name="A Response Decision-Making Framework (RDM) explaining support provision and why people engage or don’t engage with sensitive disclosures on social media (TOCHI 18)"/>
          <p:cNvSpPr txBox="1"/>
          <p:nvPr/>
        </p:nvSpPr>
        <p:spPr>
          <a:xfrm>
            <a:off x="6393746" y="4958312"/>
            <a:ext cx="4902580" cy="98424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Design friction is an effective moderation strategy to limit the influence of toxic communities </a:t>
            </a:r>
            <a:endParaRPr kumimoji="0" sz="2419" b="0" i="0" u="none" strike="noStrike" kern="0" cap="none" spc="0" normalizeH="0" baseline="0" noProof="0" dirty="0">
              <a:ln>
                <a:noFill/>
              </a:ln>
              <a:solidFill>
                <a:srgbClr val="FFFFFF"/>
              </a:solidFill>
              <a:effectLst/>
              <a:uLnTx/>
              <a:uFillTx/>
              <a:latin typeface="Avenir Next"/>
              <a:sym typeface="Avenir Next"/>
            </a:endParaRPr>
          </a:p>
        </p:txBody>
      </p:sp>
      <p:sp>
        <p:nvSpPr>
          <p:cNvPr id="218" name="Contributions"/>
          <p:cNvSpPr txBox="1"/>
          <p:nvPr/>
        </p:nvSpPr>
        <p:spPr>
          <a:xfrm>
            <a:off x="788684" y="17268"/>
            <a:ext cx="3026471" cy="60394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40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3456" b="1" i="0" u="none" strike="noStrike" kern="0" cap="none" spc="0" normalizeH="0" baseline="0" noProof="0" dirty="0">
                <a:ln>
                  <a:noFill/>
                </a:ln>
                <a:solidFill>
                  <a:srgbClr val="FFFFFF"/>
                </a:solidFill>
                <a:effectLst/>
                <a:uLnTx/>
                <a:uFillTx/>
                <a:latin typeface="Avenir Next"/>
                <a:sym typeface="Avenir Next"/>
              </a:rPr>
              <a:t>Contributions</a:t>
            </a:r>
          </a:p>
        </p:txBody>
      </p:sp>
      <p:sp>
        <p:nvSpPr>
          <p:cNvPr id="225" name="Study 1"/>
          <p:cNvSpPr txBox="1"/>
          <p:nvPr/>
        </p:nvSpPr>
        <p:spPr>
          <a:xfrm rot="16200000">
            <a:off x="597275" y="1458228"/>
            <a:ext cx="738986" cy="35131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1814" b="1" i="0" u="none" strike="noStrike" kern="0" cap="none" spc="0" normalizeH="0" baseline="0" noProof="0" dirty="0">
                <a:ln>
                  <a:noFill/>
                </a:ln>
                <a:solidFill>
                  <a:srgbClr val="FFFFFF"/>
                </a:solidFill>
                <a:effectLst/>
                <a:uLnTx/>
                <a:uFillTx/>
                <a:latin typeface="Avenir Next"/>
                <a:sym typeface="Avenir Next"/>
              </a:rPr>
              <a:t>Part</a:t>
            </a:r>
            <a:r>
              <a:rPr kumimoji="0" sz="1814" b="1" i="0" u="none" strike="noStrike" kern="0" cap="none" spc="0" normalizeH="0" baseline="0" noProof="0" dirty="0">
                <a:ln>
                  <a:noFill/>
                </a:ln>
                <a:solidFill>
                  <a:srgbClr val="FFFFFF"/>
                </a:solidFill>
                <a:effectLst/>
                <a:uLnTx/>
                <a:uFillTx/>
                <a:latin typeface="Avenir Next"/>
                <a:sym typeface="Avenir Next"/>
              </a:rPr>
              <a:t> 1</a:t>
            </a:r>
          </a:p>
        </p:txBody>
      </p:sp>
      <p:sp>
        <p:nvSpPr>
          <p:cNvPr id="226" name="Study 2"/>
          <p:cNvSpPr txBox="1"/>
          <p:nvPr/>
        </p:nvSpPr>
        <p:spPr>
          <a:xfrm rot="16200000">
            <a:off x="597275" y="5283521"/>
            <a:ext cx="738985" cy="35131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1814" b="1" i="0" u="none" strike="noStrike" kern="0" cap="none" spc="0" normalizeH="0" baseline="0" noProof="0" dirty="0">
                <a:ln>
                  <a:noFill/>
                </a:ln>
                <a:solidFill>
                  <a:srgbClr val="FFFFFF"/>
                </a:solidFill>
                <a:effectLst/>
                <a:uLnTx/>
                <a:uFillTx/>
                <a:latin typeface="Avenir Next"/>
                <a:sym typeface="Avenir Next"/>
              </a:rPr>
              <a:t>Part</a:t>
            </a:r>
            <a:r>
              <a:rPr kumimoji="0" sz="1814" b="1" i="0" u="none" strike="noStrike" kern="0" cap="none" spc="0" normalizeH="0" baseline="0" noProof="0" dirty="0">
                <a:ln>
                  <a:noFill/>
                </a:ln>
                <a:solidFill>
                  <a:srgbClr val="FFFFFF"/>
                </a:solidFill>
                <a:effectLst/>
                <a:uLnTx/>
                <a:uFillTx/>
                <a:latin typeface="Avenir Next"/>
                <a:sym typeface="Avenir Next"/>
              </a:rPr>
              <a:t> 2</a:t>
            </a:r>
          </a:p>
        </p:txBody>
      </p:sp>
      <p:sp>
        <p:nvSpPr>
          <p:cNvPr id="227" name="Rectangle"/>
          <p:cNvSpPr/>
          <p:nvPr/>
        </p:nvSpPr>
        <p:spPr>
          <a:xfrm>
            <a:off x="934275" y="879519"/>
            <a:ext cx="70702" cy="301465"/>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28" name="Rectangle"/>
          <p:cNvSpPr/>
          <p:nvPr/>
        </p:nvSpPr>
        <p:spPr>
          <a:xfrm rot="16200000">
            <a:off x="934275" y="717186"/>
            <a:ext cx="64982" cy="389649"/>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29" name="Rectangle"/>
          <p:cNvSpPr/>
          <p:nvPr/>
        </p:nvSpPr>
        <p:spPr>
          <a:xfrm>
            <a:off x="934275" y="2142479"/>
            <a:ext cx="70702" cy="1993112"/>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30" name="Rectangle"/>
          <p:cNvSpPr/>
          <p:nvPr/>
        </p:nvSpPr>
        <p:spPr>
          <a:xfrm rot="16200000">
            <a:off x="934275" y="3943481"/>
            <a:ext cx="64982" cy="389650"/>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31" name="Rectangle"/>
          <p:cNvSpPr/>
          <p:nvPr/>
        </p:nvSpPr>
        <p:spPr>
          <a:xfrm>
            <a:off x="934275" y="4807420"/>
            <a:ext cx="70702" cy="177702"/>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32" name="Rectangle"/>
          <p:cNvSpPr/>
          <p:nvPr/>
        </p:nvSpPr>
        <p:spPr>
          <a:xfrm rot="16200000">
            <a:off x="934275" y="4628592"/>
            <a:ext cx="64982" cy="389650"/>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33" name="Rectangle"/>
          <p:cNvSpPr/>
          <p:nvPr/>
        </p:nvSpPr>
        <p:spPr>
          <a:xfrm>
            <a:off x="934275" y="5924978"/>
            <a:ext cx="70702" cy="177702"/>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34" name="Rectangle"/>
          <p:cNvSpPr/>
          <p:nvPr/>
        </p:nvSpPr>
        <p:spPr>
          <a:xfrm rot="16200000">
            <a:off x="934275" y="5902832"/>
            <a:ext cx="64982" cy="389649"/>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5" name="A Disclosure Decision-Making Framework (DDM) explaining stigmatized disclosures and support seeking on social media (CHI 18)">
            <a:extLst>
              <a:ext uri="{FF2B5EF4-FFF2-40B4-BE49-F238E27FC236}">
                <a16:creationId xmlns:a16="http://schemas.microsoft.com/office/drawing/2014/main" id="{91DA386B-4985-AA42-BF64-5F74C0AE3169}"/>
              </a:ext>
            </a:extLst>
          </p:cNvPr>
          <p:cNvSpPr txBox="1"/>
          <p:nvPr/>
        </p:nvSpPr>
        <p:spPr>
          <a:xfrm>
            <a:off x="6141029" y="1027940"/>
            <a:ext cx="2531023" cy="38856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Transparency =&gt;</a:t>
            </a:r>
            <a:endParaRPr kumimoji="0" sz="2419" b="0" i="0" u="none" strike="noStrike" kern="0" cap="none" spc="0" normalizeH="0" baseline="0" noProof="0" dirty="0">
              <a:ln>
                <a:noFill/>
              </a:ln>
              <a:solidFill>
                <a:srgbClr val="FFFFFF"/>
              </a:solidFill>
              <a:effectLst/>
              <a:uLnTx/>
              <a:uFillTx/>
              <a:latin typeface="Avenir Next"/>
              <a:sym typeface="Avenir Next"/>
            </a:endParaRPr>
          </a:p>
        </p:txBody>
      </p:sp>
      <p:pic>
        <p:nvPicPr>
          <p:cNvPr id="26" name="miscarriage1.jpg">
            <a:extLst>
              <a:ext uri="{FF2B5EF4-FFF2-40B4-BE49-F238E27FC236}">
                <a16:creationId xmlns:a16="http://schemas.microsoft.com/office/drawing/2014/main" id="{7DB1998D-6B90-8A45-9003-3A36F73531C3}"/>
              </a:ext>
            </a:extLst>
          </p:cNvPr>
          <p:cNvPicPr>
            <a:picLocks noChangeAspect="1"/>
          </p:cNvPicPr>
          <p:nvPr/>
        </p:nvPicPr>
        <p:blipFill>
          <a:blip r:embed="rId3"/>
          <a:srcRect/>
          <a:stretch/>
        </p:blipFill>
        <p:spPr>
          <a:xfrm>
            <a:off x="3939698" y="908446"/>
            <a:ext cx="1642457" cy="907300"/>
          </a:xfrm>
          <a:prstGeom prst="rect">
            <a:avLst/>
          </a:prstGeom>
          <a:ln w="3175">
            <a:miter lim="400000"/>
          </a:ln>
        </p:spPr>
      </p:pic>
      <p:sp>
        <p:nvSpPr>
          <p:cNvPr id="29" name="Up Arrow 28">
            <a:extLst>
              <a:ext uri="{FF2B5EF4-FFF2-40B4-BE49-F238E27FC236}">
                <a16:creationId xmlns:a16="http://schemas.microsoft.com/office/drawing/2014/main" id="{27E91D6A-CE41-0147-97B0-FE6CC4C04252}"/>
              </a:ext>
            </a:extLst>
          </p:cNvPr>
          <p:cNvSpPr/>
          <p:nvPr/>
        </p:nvSpPr>
        <p:spPr>
          <a:xfrm>
            <a:off x="5814998" y="960567"/>
            <a:ext cx="235974" cy="388569"/>
          </a:xfrm>
          <a:prstGeom prst="upArrow">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lvl="0" indent="0" algn="ctr" defTabSz="475423"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30" name="A Disclosure Decision-Making Framework (DDM) explaining stigmatized disclosures and support seeking on social media (CHI 18)">
            <a:extLst>
              <a:ext uri="{FF2B5EF4-FFF2-40B4-BE49-F238E27FC236}">
                <a16:creationId xmlns:a16="http://schemas.microsoft.com/office/drawing/2014/main" id="{D8AB2999-064F-4E4D-B1EF-C882C1FD0E03}"/>
              </a:ext>
            </a:extLst>
          </p:cNvPr>
          <p:cNvSpPr txBox="1"/>
          <p:nvPr/>
        </p:nvSpPr>
        <p:spPr>
          <a:xfrm>
            <a:off x="8641699" y="879021"/>
            <a:ext cx="2834146" cy="68640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Improvements in user attitudes</a:t>
            </a:r>
            <a:endParaRPr kumimoji="0" sz="2419" b="0" i="0" u="none" strike="noStrike" kern="0" cap="none" spc="0" normalizeH="0" baseline="0" noProof="0" dirty="0">
              <a:ln>
                <a:noFill/>
              </a:ln>
              <a:solidFill>
                <a:srgbClr val="FFFFFF"/>
              </a:solidFill>
              <a:effectLst/>
              <a:uLnTx/>
              <a:uFillTx/>
              <a:latin typeface="Avenir Next"/>
              <a:sym typeface="Avenir Next"/>
            </a:endParaRPr>
          </a:p>
        </p:txBody>
      </p:sp>
      <p:sp>
        <p:nvSpPr>
          <p:cNvPr id="31" name="A Disclosure Decision-Making Framework (DDM) explaining stigmatized disclosures and support seeking on social media (CHI 18)">
            <a:extLst>
              <a:ext uri="{FF2B5EF4-FFF2-40B4-BE49-F238E27FC236}">
                <a16:creationId xmlns:a16="http://schemas.microsoft.com/office/drawing/2014/main" id="{1D7EB58D-61FF-5645-9C3B-1144126A602F}"/>
              </a:ext>
            </a:extLst>
          </p:cNvPr>
          <p:cNvSpPr txBox="1"/>
          <p:nvPr/>
        </p:nvSpPr>
        <p:spPr>
          <a:xfrm>
            <a:off x="6141028" y="2988044"/>
            <a:ext cx="2531023" cy="38856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Transparency =&gt;</a:t>
            </a:r>
            <a:endParaRPr kumimoji="0" sz="2419" b="0" i="0" u="none" strike="noStrike" kern="0" cap="none" spc="0" normalizeH="0" baseline="0" noProof="0" dirty="0">
              <a:ln>
                <a:noFill/>
              </a:ln>
              <a:solidFill>
                <a:srgbClr val="FFFFFF"/>
              </a:solidFill>
              <a:effectLst/>
              <a:uLnTx/>
              <a:uFillTx/>
              <a:latin typeface="Avenir Next"/>
              <a:sym typeface="Avenir Next"/>
            </a:endParaRPr>
          </a:p>
        </p:txBody>
      </p:sp>
      <p:pic>
        <p:nvPicPr>
          <p:cNvPr id="32" name="miscarriage1.jpg">
            <a:extLst>
              <a:ext uri="{FF2B5EF4-FFF2-40B4-BE49-F238E27FC236}">
                <a16:creationId xmlns:a16="http://schemas.microsoft.com/office/drawing/2014/main" id="{74681462-E6F6-7146-A8AC-A32CF12B54B2}"/>
              </a:ext>
            </a:extLst>
          </p:cNvPr>
          <p:cNvPicPr>
            <a:picLocks noChangeAspect="1"/>
          </p:cNvPicPr>
          <p:nvPr/>
        </p:nvPicPr>
        <p:blipFill>
          <a:blip r:embed="rId4"/>
          <a:srcRect/>
          <a:stretch/>
        </p:blipFill>
        <p:spPr>
          <a:xfrm>
            <a:off x="3939697" y="2736426"/>
            <a:ext cx="1732053" cy="907300"/>
          </a:xfrm>
          <a:prstGeom prst="rect">
            <a:avLst/>
          </a:prstGeom>
          <a:ln w="3175">
            <a:miter lim="400000"/>
          </a:ln>
        </p:spPr>
      </p:pic>
      <p:sp>
        <p:nvSpPr>
          <p:cNvPr id="33" name="Up Arrow 32">
            <a:extLst>
              <a:ext uri="{FF2B5EF4-FFF2-40B4-BE49-F238E27FC236}">
                <a16:creationId xmlns:a16="http://schemas.microsoft.com/office/drawing/2014/main" id="{6A500935-20B5-6548-8089-259CB2CDAC98}"/>
              </a:ext>
            </a:extLst>
          </p:cNvPr>
          <p:cNvSpPr/>
          <p:nvPr/>
        </p:nvSpPr>
        <p:spPr>
          <a:xfrm>
            <a:off x="5853379" y="2908456"/>
            <a:ext cx="235974" cy="388569"/>
          </a:xfrm>
          <a:prstGeom prst="upArrow">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lvl="0" indent="0" algn="ctr" defTabSz="475423"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34" name="A Disclosure Decision-Making Framework (DDM) explaining stigmatized disclosures and support seeking on social media (CHI 18)">
            <a:extLst>
              <a:ext uri="{FF2B5EF4-FFF2-40B4-BE49-F238E27FC236}">
                <a16:creationId xmlns:a16="http://schemas.microsoft.com/office/drawing/2014/main" id="{46EBF32E-A6F4-A94D-903C-E19B5E0ED0B2}"/>
              </a:ext>
            </a:extLst>
          </p:cNvPr>
          <p:cNvSpPr txBox="1"/>
          <p:nvPr/>
        </p:nvSpPr>
        <p:spPr>
          <a:xfrm>
            <a:off x="8672051" y="2818548"/>
            <a:ext cx="3174252" cy="68640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Improvements in </a:t>
            </a:r>
          </a:p>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user behaviors</a:t>
            </a:r>
            <a:endParaRPr kumimoji="0" sz="2419" b="0" i="0" u="none" strike="noStrike" kern="0" cap="none" spc="0" normalizeH="0" baseline="0" noProof="0" dirty="0">
              <a:ln>
                <a:noFill/>
              </a:ln>
              <a:solidFill>
                <a:srgbClr val="FFFFFF"/>
              </a:solidFill>
              <a:effectLst/>
              <a:uLnTx/>
              <a:uFillTx/>
              <a:latin typeface="Avenir Next"/>
              <a:sym typeface="Avenir Next"/>
            </a:endParaRPr>
          </a:p>
        </p:txBody>
      </p:sp>
      <p:pic>
        <p:nvPicPr>
          <p:cNvPr id="35" name="miscarriage1.jpg">
            <a:extLst>
              <a:ext uri="{FF2B5EF4-FFF2-40B4-BE49-F238E27FC236}">
                <a16:creationId xmlns:a16="http://schemas.microsoft.com/office/drawing/2014/main" id="{948EB278-49DA-4643-8758-2754828D8119}"/>
              </a:ext>
            </a:extLst>
          </p:cNvPr>
          <p:cNvPicPr>
            <a:picLocks noChangeAspect="1"/>
          </p:cNvPicPr>
          <p:nvPr/>
        </p:nvPicPr>
        <p:blipFill>
          <a:blip r:embed="rId5"/>
          <a:srcRect/>
          <a:stretch/>
        </p:blipFill>
        <p:spPr>
          <a:xfrm>
            <a:off x="3995011" y="4911108"/>
            <a:ext cx="1732052" cy="907300"/>
          </a:xfrm>
          <a:prstGeom prst="rect">
            <a:avLst/>
          </a:prstGeom>
          <a:ln w="3175">
            <a:miter lim="400000"/>
          </a:ln>
        </p:spPr>
      </p:pic>
      <p:sp>
        <p:nvSpPr>
          <p:cNvPr id="36" name="Rectangle 35">
            <a:extLst>
              <a:ext uri="{FF2B5EF4-FFF2-40B4-BE49-F238E27FC236}">
                <a16:creationId xmlns:a16="http://schemas.microsoft.com/office/drawing/2014/main" id="{0503CF53-8A35-DB49-8F6F-4982E4CB12CD}"/>
              </a:ext>
            </a:extLst>
          </p:cNvPr>
          <p:cNvSpPr/>
          <p:nvPr/>
        </p:nvSpPr>
        <p:spPr>
          <a:xfrm>
            <a:off x="1541316" y="1963820"/>
            <a:ext cx="1862041" cy="6039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Transparency</a:t>
            </a:r>
          </a:p>
        </p:txBody>
      </p:sp>
      <p:sp>
        <p:nvSpPr>
          <p:cNvPr id="37" name="Rectangle 36">
            <a:extLst>
              <a:ext uri="{FF2B5EF4-FFF2-40B4-BE49-F238E27FC236}">
                <a16:creationId xmlns:a16="http://schemas.microsoft.com/office/drawing/2014/main" id="{5152791E-1840-E244-A0F7-014E6C1EF9FF}"/>
              </a:ext>
            </a:extLst>
          </p:cNvPr>
          <p:cNvSpPr/>
          <p:nvPr/>
        </p:nvSpPr>
        <p:spPr>
          <a:xfrm>
            <a:off x="1541315" y="5138672"/>
            <a:ext cx="1862041" cy="60394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Effectiveness</a:t>
            </a:r>
          </a:p>
        </p:txBody>
      </p:sp>
      <p:sp>
        <p:nvSpPr>
          <p:cNvPr id="28" name="Slide Number Placeholder 1">
            <a:extLst>
              <a:ext uri="{FF2B5EF4-FFF2-40B4-BE49-F238E27FC236}">
                <a16:creationId xmlns:a16="http://schemas.microsoft.com/office/drawing/2014/main" id="{1DF4B359-55EA-3D4F-8BD5-FBB543A46C1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Garamond" panose="020204040303010108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3ED692C-C0E5-C743-B0FC-E11C0885EE4E}"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tint val="75000"/>
                </a:prstClr>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28411945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5" grpId="0" animBg="1"/>
      <p:bldP spid="29" grpId="0" animBg="1"/>
      <p:bldP spid="30" grpId="0" animBg="1"/>
      <p:bldP spid="31" grpId="0" animBg="1"/>
      <p:bldP spid="33" grpId="0" animBg="1"/>
      <p:bldP spid="34" grpId="0" animBg="1"/>
      <p:bldP spid="36"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C46"/>
        </a:solidFill>
        <a:effectLst/>
      </p:bgPr>
    </p:bg>
    <p:spTree>
      <p:nvGrpSpPr>
        <p:cNvPr id="1" name=""/>
        <p:cNvGrpSpPr/>
        <p:nvPr/>
      </p:nvGrpSpPr>
      <p:grpSpPr>
        <a:xfrm>
          <a:off x="0" y="0"/>
          <a:ext cx="0" cy="0"/>
          <a:chOff x="0" y="0"/>
          <a:chExt cx="0" cy="0"/>
        </a:xfrm>
      </p:grpSpPr>
      <p:sp>
        <p:nvSpPr>
          <p:cNvPr id="238" name="Agenda"/>
          <p:cNvSpPr txBox="1"/>
          <p:nvPr/>
        </p:nvSpPr>
        <p:spPr>
          <a:xfrm>
            <a:off x="1622850" y="343797"/>
            <a:ext cx="9440213" cy="52411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lnSpc>
                <a:spcPct val="80000"/>
              </a:lnSpc>
              <a:defRPr sz="4000">
                <a:solidFill>
                  <a:srgbClr val="FFFFFF"/>
                </a:solidFill>
                <a:latin typeface="Avenir Next"/>
                <a:ea typeface="Avenir Next"/>
                <a:cs typeface="Avenir Next"/>
                <a:sym typeface="Avenir Next"/>
              </a:defRPr>
            </a:lvl1pPr>
          </a:lstStyle>
          <a:p>
            <a:pPr marL="0" marR="0" lvl="0" indent="0" algn="l" defTabSz="410765" rtl="0" eaLnBrk="1" fontAlgn="auto" latinLnBrk="0" hangingPunct="0">
              <a:lnSpc>
                <a:spcPct val="80000"/>
              </a:lnSpc>
              <a:spcBef>
                <a:spcPts val="0"/>
              </a:spcBef>
              <a:spcAft>
                <a:spcPts val="0"/>
              </a:spcAft>
              <a:buClrTx/>
              <a:buSzTx/>
              <a:buFontTx/>
              <a:buNone/>
              <a:tabLst/>
              <a:defRPr/>
            </a:pPr>
            <a:r>
              <a:rPr kumimoji="0" sz="3456" b="1" i="0" u="none" strike="noStrike" kern="0" cap="none" spc="0" normalizeH="0" baseline="0" noProof="0" dirty="0">
                <a:ln>
                  <a:noFill/>
                </a:ln>
                <a:solidFill>
                  <a:srgbClr val="FFFFFF"/>
                </a:solidFill>
                <a:effectLst/>
                <a:uLnTx/>
                <a:uFillTx/>
                <a:latin typeface="Avenir Next"/>
                <a:sym typeface="Avenir Next"/>
              </a:rPr>
              <a:t>Agenda</a:t>
            </a:r>
          </a:p>
        </p:txBody>
      </p:sp>
      <p:pic>
        <p:nvPicPr>
          <p:cNvPr id="239" name="leaves.jpeg.jpg"/>
          <p:cNvPicPr>
            <a:picLocks noChangeAspect="1"/>
          </p:cNvPicPr>
          <p:nvPr/>
        </p:nvPicPr>
        <p:blipFill>
          <a:blip r:embed="rId3"/>
          <a:srcRect/>
          <a:stretch/>
        </p:blipFill>
        <p:spPr>
          <a:xfrm>
            <a:off x="1992639" y="908737"/>
            <a:ext cx="1174631" cy="1163654"/>
          </a:xfrm>
          <a:prstGeom prst="rect">
            <a:avLst/>
          </a:prstGeom>
          <a:ln w="3175">
            <a:miter lim="400000"/>
          </a:ln>
        </p:spPr>
      </p:pic>
      <p:pic>
        <p:nvPicPr>
          <p:cNvPr id="17" name="leaves.jpeg.jpg">
            <a:extLst>
              <a:ext uri="{FF2B5EF4-FFF2-40B4-BE49-F238E27FC236}">
                <a16:creationId xmlns:a16="http://schemas.microsoft.com/office/drawing/2014/main" id="{E5C52A09-0A99-0D4D-91D6-4EB3DAD6CF28}"/>
              </a:ext>
            </a:extLst>
          </p:cNvPr>
          <p:cNvPicPr>
            <a:picLocks noChangeAspect="1"/>
          </p:cNvPicPr>
          <p:nvPr/>
        </p:nvPicPr>
        <p:blipFill rotWithShape="1">
          <a:blip r:embed="rId4"/>
          <a:srcRect l="19819" r="19819"/>
          <a:stretch/>
        </p:blipFill>
        <p:spPr>
          <a:xfrm>
            <a:off x="1992637" y="2179337"/>
            <a:ext cx="1174631" cy="1295628"/>
          </a:xfrm>
          <a:prstGeom prst="rect">
            <a:avLst/>
          </a:prstGeom>
          <a:ln w="3175">
            <a:miter lim="400000"/>
          </a:ln>
        </p:spPr>
      </p:pic>
      <p:pic>
        <p:nvPicPr>
          <p:cNvPr id="25" name="leaves.jpeg.jpg">
            <a:extLst>
              <a:ext uri="{FF2B5EF4-FFF2-40B4-BE49-F238E27FC236}">
                <a16:creationId xmlns:a16="http://schemas.microsoft.com/office/drawing/2014/main" id="{F3094120-EAA8-104A-97C5-33AC3A50377A}"/>
              </a:ext>
            </a:extLst>
          </p:cNvPr>
          <p:cNvPicPr>
            <a:picLocks noChangeAspect="1"/>
          </p:cNvPicPr>
          <p:nvPr/>
        </p:nvPicPr>
        <p:blipFill>
          <a:blip r:embed="rId5"/>
          <a:srcRect l="19044" r="19044"/>
          <a:stretch/>
        </p:blipFill>
        <p:spPr>
          <a:xfrm>
            <a:off x="1992638" y="3581910"/>
            <a:ext cx="1174631" cy="1163655"/>
          </a:xfrm>
          <a:prstGeom prst="rect">
            <a:avLst/>
          </a:prstGeom>
          <a:ln w="3175">
            <a:miter lim="400000"/>
          </a:ln>
        </p:spPr>
      </p:pic>
      <p:pic>
        <p:nvPicPr>
          <p:cNvPr id="27" name="leaves.jpeg.jpg">
            <a:extLst>
              <a:ext uri="{FF2B5EF4-FFF2-40B4-BE49-F238E27FC236}">
                <a16:creationId xmlns:a16="http://schemas.microsoft.com/office/drawing/2014/main" id="{ED2B8CE7-3816-4940-8E7C-93CD56F36765}"/>
              </a:ext>
            </a:extLst>
          </p:cNvPr>
          <p:cNvPicPr>
            <a:picLocks noChangeAspect="1"/>
          </p:cNvPicPr>
          <p:nvPr/>
        </p:nvPicPr>
        <p:blipFill rotWithShape="1">
          <a:blip r:embed="rId6"/>
          <a:srcRect l="10865" r="10865"/>
          <a:stretch/>
        </p:blipFill>
        <p:spPr>
          <a:xfrm>
            <a:off x="1992636" y="4852510"/>
            <a:ext cx="1174631" cy="1163654"/>
          </a:xfrm>
          <a:prstGeom prst="rect">
            <a:avLst/>
          </a:prstGeom>
          <a:ln w="3175">
            <a:miter lim="400000"/>
          </a:ln>
        </p:spPr>
      </p:pic>
      <p:sp>
        <p:nvSpPr>
          <p:cNvPr id="11" name="Slide Number Placeholder 1">
            <a:extLst>
              <a:ext uri="{FF2B5EF4-FFF2-40B4-BE49-F238E27FC236}">
                <a16:creationId xmlns:a16="http://schemas.microsoft.com/office/drawing/2014/main" id="{A771579F-FF77-5C43-B611-176296004538}"/>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3ED692C-C0E5-C743-B0FC-E11C0885EE4E}" type="slidenum">
              <a:rPr kumimoji="0" lang="en-US" sz="1800" b="0" i="0" u="none" strike="noStrike" kern="1200" cap="none" spc="0" normalizeH="0" baseline="0" noProof="0" smtClean="0">
                <a:ln>
                  <a:noFill/>
                </a:ln>
                <a:solidFill>
                  <a:srgbClr val="000000"/>
                </a:solidFill>
                <a:effectLst/>
                <a:uLnTx/>
                <a:uFillTx/>
                <a:latin typeface="Helvetica Neue Medium"/>
                <a:ea typeface="Helvetica Neue Medium"/>
                <a:cs typeface="Helvetica Neue Medium"/>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dirty="0">
              <a:ln>
                <a:noFill/>
              </a:ln>
              <a:solidFill>
                <a:srgbClr val="000000"/>
              </a:solidFill>
              <a:effectLst/>
              <a:uLnTx/>
              <a:uFillTx/>
              <a:latin typeface="Helvetica Neue Medium"/>
              <a:ea typeface="Helvetica Neue Medium"/>
              <a:cs typeface="Helvetica Neue Medium"/>
            </a:endParaRPr>
          </a:p>
        </p:txBody>
      </p:sp>
      <p:sp>
        <p:nvSpPr>
          <p:cNvPr id="12" name="Rectangle 11">
            <a:extLst>
              <a:ext uri="{FF2B5EF4-FFF2-40B4-BE49-F238E27FC236}">
                <a16:creationId xmlns:a16="http://schemas.microsoft.com/office/drawing/2014/main" id="{81325504-F4E3-F44E-A7C4-5078AC8E3D91}"/>
              </a:ext>
            </a:extLst>
          </p:cNvPr>
          <p:cNvSpPr/>
          <p:nvPr/>
        </p:nvSpPr>
        <p:spPr>
          <a:xfrm>
            <a:off x="3498975" y="2370314"/>
            <a:ext cx="3116137" cy="84173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Neue Medium"/>
                <a:ea typeface="Helvetica Neue Medium"/>
                <a:cs typeface="Helvetica Neue Medium"/>
              </a:rPr>
              <a:t>Transparency</a:t>
            </a:r>
          </a:p>
        </p:txBody>
      </p:sp>
      <p:sp>
        <p:nvSpPr>
          <p:cNvPr id="15" name="Rectangle 14">
            <a:extLst>
              <a:ext uri="{FF2B5EF4-FFF2-40B4-BE49-F238E27FC236}">
                <a16:creationId xmlns:a16="http://schemas.microsoft.com/office/drawing/2014/main" id="{BC41C42B-B1A9-5D48-8D50-7ADB96617621}"/>
              </a:ext>
            </a:extLst>
          </p:cNvPr>
          <p:cNvSpPr/>
          <p:nvPr/>
        </p:nvSpPr>
        <p:spPr>
          <a:xfrm>
            <a:off x="3498976" y="3742867"/>
            <a:ext cx="3116136" cy="841740"/>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Helvetica Neue Medium"/>
                <a:ea typeface="Helvetica Neue Medium"/>
                <a:cs typeface="Helvetica Neue Medium"/>
              </a:rPr>
              <a:t>Effectiveness</a:t>
            </a:r>
          </a:p>
        </p:txBody>
      </p:sp>
      <p:sp>
        <p:nvSpPr>
          <p:cNvPr id="16" name="Rectangle 15">
            <a:extLst>
              <a:ext uri="{FF2B5EF4-FFF2-40B4-BE49-F238E27FC236}">
                <a16:creationId xmlns:a16="http://schemas.microsoft.com/office/drawing/2014/main" id="{7143E86C-9901-C842-9D4B-095C289994E1}"/>
              </a:ext>
            </a:extLst>
          </p:cNvPr>
          <p:cNvSpPr/>
          <p:nvPr/>
        </p:nvSpPr>
        <p:spPr>
          <a:xfrm>
            <a:off x="3498976" y="1069694"/>
            <a:ext cx="3116137" cy="841739"/>
          </a:xfrm>
          <a:prstGeom prst="rect">
            <a:avLst/>
          </a:prstGeom>
          <a:solidFill>
            <a:srgbClr val="4473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rPr>
              <a:t>Background</a:t>
            </a:r>
          </a:p>
        </p:txBody>
      </p:sp>
      <p:sp>
        <p:nvSpPr>
          <p:cNvPr id="19" name="Rectangle 18">
            <a:extLst>
              <a:ext uri="{FF2B5EF4-FFF2-40B4-BE49-F238E27FC236}">
                <a16:creationId xmlns:a16="http://schemas.microsoft.com/office/drawing/2014/main" id="{4373488E-67C2-684E-BB56-DF21A2797AE5}"/>
              </a:ext>
            </a:extLst>
          </p:cNvPr>
          <p:cNvSpPr/>
          <p:nvPr/>
        </p:nvSpPr>
        <p:spPr>
          <a:xfrm>
            <a:off x="3498976" y="5013467"/>
            <a:ext cx="3116136" cy="841740"/>
          </a:xfrm>
          <a:prstGeom prst="rect">
            <a:avLst/>
          </a:prstGeom>
          <a:solidFill>
            <a:schemeClr val="accent5">
              <a:lumMod val="20000"/>
              <a:lumOff val="80000"/>
            </a:scheme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Helvetica Neue Medium"/>
                <a:ea typeface="Helvetica Neue Medium"/>
                <a:cs typeface="Helvetica Neue Medium"/>
              </a:rPr>
              <a:t>Future Work</a:t>
            </a:r>
          </a:p>
        </p:txBody>
      </p:sp>
    </p:spTree>
    <p:extLst>
      <p:ext uri="{BB962C8B-B14F-4D97-AF65-F5344CB8AC3E}">
        <p14:creationId xmlns:p14="http://schemas.microsoft.com/office/powerpoint/2010/main" val="40857993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39"/>
                                        </p:tgtEl>
                                        <p:attrNameLst>
                                          <p:attrName>style.opacity</p:attrName>
                                        </p:attrNameLst>
                                      </p:cBhvr>
                                      <p:to>
                                        <p:strVal val="0.25"/>
                                      </p:to>
                                    </p:set>
                                    <p:animEffect filter="image" prLst="opacity: 0.25">
                                      <p:cBhvr rctx="IE">
                                        <p:cTn id="7" dur="indefinite"/>
                                        <p:tgtEl>
                                          <p:spTgt spid="239"/>
                                        </p:tgtEl>
                                      </p:cBhvr>
                                    </p:animEffect>
                                  </p:childTnLst>
                                </p:cTn>
                              </p:par>
                              <p:par>
                                <p:cTn id="8" presetID="9" presetClass="emph" presetSubtype="0" grpId="0" nodeType="withEffect">
                                  <p:stCondLst>
                                    <p:cond delay="0"/>
                                  </p:stCondLst>
                                  <p:childTnLst>
                                    <p:set>
                                      <p:cBhvr>
                                        <p:cTn id="9" dur="indefinite"/>
                                        <p:tgtEl>
                                          <p:spTgt spid="16"/>
                                        </p:tgtEl>
                                        <p:attrNameLst>
                                          <p:attrName>style.opacity</p:attrName>
                                        </p:attrNameLst>
                                      </p:cBhvr>
                                      <p:to>
                                        <p:strVal val="0.25"/>
                                      </p:to>
                                    </p:set>
                                    <p:animEffect filter="image" prLst="opacity: 0.25">
                                      <p:cBhvr rctx="IE">
                                        <p:cTn id="10" dur="indefinite"/>
                                        <p:tgtEl>
                                          <p:spTgt spid="16"/>
                                        </p:tgtEl>
                                      </p:cBhvr>
                                    </p:animEffect>
                                  </p:childTnLst>
                                </p:cTn>
                              </p:par>
                              <p:par>
                                <p:cTn id="11" presetID="9" presetClass="emph" presetSubtype="0" nodeType="withEffect">
                                  <p:stCondLst>
                                    <p:cond delay="0"/>
                                  </p:stCondLst>
                                  <p:childTnLst>
                                    <p:set>
                                      <p:cBhvr>
                                        <p:cTn id="12" dur="indefinite"/>
                                        <p:tgtEl>
                                          <p:spTgt spid="25"/>
                                        </p:tgtEl>
                                        <p:attrNameLst>
                                          <p:attrName>style.opacity</p:attrName>
                                        </p:attrNameLst>
                                      </p:cBhvr>
                                      <p:to>
                                        <p:strVal val="0.25"/>
                                      </p:to>
                                    </p:set>
                                    <p:animEffect filter="image" prLst="opacity: 0.25">
                                      <p:cBhvr rctx="IE">
                                        <p:cTn id="13" dur="indefinite"/>
                                        <p:tgtEl>
                                          <p:spTgt spid="25"/>
                                        </p:tgtEl>
                                      </p:cBhvr>
                                    </p:animEffect>
                                  </p:childTnLst>
                                </p:cTn>
                              </p:par>
                              <p:par>
                                <p:cTn id="14" presetID="9" presetClass="emph" presetSubtype="0" grpId="0" nodeType="withEffect">
                                  <p:stCondLst>
                                    <p:cond delay="0"/>
                                  </p:stCondLst>
                                  <p:childTnLst>
                                    <p:set>
                                      <p:cBhvr>
                                        <p:cTn id="15" dur="indefinite"/>
                                        <p:tgtEl>
                                          <p:spTgt spid="15"/>
                                        </p:tgtEl>
                                        <p:attrNameLst>
                                          <p:attrName>style.opacity</p:attrName>
                                        </p:attrNameLst>
                                      </p:cBhvr>
                                      <p:to>
                                        <p:strVal val="0.25"/>
                                      </p:to>
                                    </p:set>
                                    <p:animEffect filter="image" prLst="opacity: 0.25">
                                      <p:cBhvr rctx="IE">
                                        <p:cTn id="16" dur="indefinite"/>
                                        <p:tgtEl>
                                          <p:spTgt spid="15"/>
                                        </p:tgtEl>
                                      </p:cBhvr>
                                    </p:animEffect>
                                  </p:childTnLst>
                                </p:cTn>
                              </p:par>
                              <p:par>
                                <p:cTn id="17" presetID="9" presetClass="emph" presetSubtype="0" nodeType="withEffect">
                                  <p:stCondLst>
                                    <p:cond delay="0"/>
                                  </p:stCondLst>
                                  <p:childTnLst>
                                    <p:set>
                                      <p:cBhvr>
                                        <p:cTn id="18" dur="indefinite"/>
                                        <p:tgtEl>
                                          <p:spTgt spid="27"/>
                                        </p:tgtEl>
                                        <p:attrNameLst>
                                          <p:attrName>style.opacity</p:attrName>
                                        </p:attrNameLst>
                                      </p:cBhvr>
                                      <p:to>
                                        <p:strVal val="0.25"/>
                                      </p:to>
                                    </p:set>
                                    <p:animEffect filter="image" prLst="opacity: 0.25">
                                      <p:cBhvr rctx="IE">
                                        <p:cTn id="19" dur="indefinite"/>
                                        <p:tgtEl>
                                          <p:spTgt spid="27"/>
                                        </p:tgtEl>
                                      </p:cBhvr>
                                    </p:animEffect>
                                  </p:childTnLst>
                                </p:cTn>
                              </p:par>
                              <p:par>
                                <p:cTn id="20" presetID="9" presetClass="emph" presetSubtype="0" grpId="0" nodeType="withEffect">
                                  <p:stCondLst>
                                    <p:cond delay="0"/>
                                  </p:stCondLst>
                                  <p:childTnLst>
                                    <p:set>
                                      <p:cBhvr>
                                        <p:cTn id="21" dur="indefinite"/>
                                        <p:tgtEl>
                                          <p:spTgt spid="19"/>
                                        </p:tgtEl>
                                        <p:attrNameLst>
                                          <p:attrName>style.opacity</p:attrName>
                                        </p:attrNameLst>
                                      </p:cBhvr>
                                      <p:to>
                                        <p:strVal val="0.25"/>
                                      </p:to>
                                    </p:set>
                                    <p:animEffect filter="image" prLst="opacity: 0.25">
                                      <p:cBhvr rctx="IE">
                                        <p:cTn id="22"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E95D7A-73C6-844F-BA8F-85BB5F32D745}"/>
              </a:ext>
            </a:extLst>
          </p:cNvPr>
          <p:cNvSpPr>
            <a:spLocks noGrp="1"/>
          </p:cNvSpPr>
          <p:nvPr>
            <p:ph idx="1"/>
          </p:nvPr>
        </p:nvSpPr>
        <p:spPr>
          <a:xfrm>
            <a:off x="838200" y="1506968"/>
            <a:ext cx="10515600" cy="4351338"/>
          </a:xfrm>
        </p:spPr>
        <p:txBody>
          <a:bodyPr/>
          <a:lstStyle/>
          <a:p>
            <a:r>
              <a:rPr lang="en-US" dirty="0"/>
              <a:t>Platforms should respect human rights (Suzor et al. 2018*)</a:t>
            </a:r>
          </a:p>
          <a:p>
            <a:pPr lvl="1"/>
            <a:r>
              <a:rPr lang="en-US" dirty="0"/>
              <a:t>Freedom of expression</a:t>
            </a:r>
          </a:p>
          <a:p>
            <a:pPr lvl="1"/>
            <a:r>
              <a:rPr lang="en-US" dirty="0"/>
              <a:t>Due process</a:t>
            </a:r>
          </a:p>
          <a:p>
            <a:pPr lvl="1"/>
            <a:endParaRPr lang="en-US" dirty="0"/>
          </a:p>
          <a:p>
            <a:r>
              <a:rPr lang="en-US" dirty="0"/>
              <a:t>Due process is hurt by lack of transparency</a:t>
            </a:r>
          </a:p>
          <a:p>
            <a:pPr lvl="1"/>
            <a:r>
              <a:rPr lang="en-US" dirty="0"/>
              <a:t>Users cannot make sense of content takedowns</a:t>
            </a:r>
          </a:p>
          <a:p>
            <a:pPr lvl="1"/>
            <a:r>
              <a:rPr lang="en-US" dirty="0"/>
              <a:t>Difficult to seek remedy</a:t>
            </a:r>
          </a:p>
        </p:txBody>
      </p:sp>
      <p:sp>
        <p:nvSpPr>
          <p:cNvPr id="3" name="Title 2">
            <a:extLst>
              <a:ext uri="{FF2B5EF4-FFF2-40B4-BE49-F238E27FC236}">
                <a16:creationId xmlns:a16="http://schemas.microsoft.com/office/drawing/2014/main" id="{EC7C2F57-787B-8142-9F3D-547662C8954A}"/>
              </a:ext>
            </a:extLst>
          </p:cNvPr>
          <p:cNvSpPr>
            <a:spLocks noGrp="1"/>
          </p:cNvSpPr>
          <p:nvPr>
            <p:ph type="title"/>
          </p:nvPr>
        </p:nvSpPr>
        <p:spPr/>
        <p:txBody>
          <a:bodyPr/>
          <a:lstStyle/>
          <a:p>
            <a:r>
              <a:rPr lang="en-US" dirty="0"/>
              <a:t>Why is transparency important?</a:t>
            </a:r>
          </a:p>
        </p:txBody>
      </p:sp>
      <p:sp>
        <p:nvSpPr>
          <p:cNvPr id="4" name="Slide Number Placeholder 3">
            <a:extLst>
              <a:ext uri="{FF2B5EF4-FFF2-40B4-BE49-F238E27FC236}">
                <a16:creationId xmlns:a16="http://schemas.microsoft.com/office/drawing/2014/main" id="{C65B2C7E-031D-B14D-AC11-48641EB1FA5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5" name="TextBox 4">
            <a:extLst>
              <a:ext uri="{FF2B5EF4-FFF2-40B4-BE49-F238E27FC236}">
                <a16:creationId xmlns:a16="http://schemas.microsoft.com/office/drawing/2014/main" id="{B0D953E4-4B5C-974B-8F8F-6A083FC32A41}"/>
              </a:ext>
            </a:extLst>
          </p:cNvPr>
          <p:cNvSpPr txBox="1"/>
          <p:nvPr/>
        </p:nvSpPr>
        <p:spPr>
          <a:xfrm>
            <a:off x="709684" y="5912914"/>
            <a:ext cx="9936426"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Nicolas Suzor, Tess Van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Geelen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and Sarah Myers West. 2018. Evaluating the legitimacy of platform governance: A review of research and a shared research agenda. International Communication Gazette 80, 4 (2018), 385–400.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E55E57F-DB80-294E-BED6-9058009248D3}"/>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879941-1DE8-314B-ABA1-E0A02286E53B}"/>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a:t>
            </a:r>
          </a:p>
        </p:txBody>
      </p:sp>
    </p:spTree>
    <p:extLst>
      <p:ext uri="{BB962C8B-B14F-4D97-AF65-F5344CB8AC3E}">
        <p14:creationId xmlns:p14="http://schemas.microsoft.com/office/powerpoint/2010/main" val="80094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080F34-25F8-C543-B550-523F840338E1}"/>
              </a:ext>
            </a:extLst>
          </p:cNvPr>
          <p:cNvSpPr>
            <a:spLocks noGrp="1"/>
          </p:cNvSpPr>
          <p:nvPr>
            <p:ph type="title"/>
          </p:nvPr>
        </p:nvSpPr>
        <p:spPr/>
        <p:txBody>
          <a:bodyPr/>
          <a:lstStyle/>
          <a:p>
            <a:r>
              <a:rPr lang="en-US" dirty="0"/>
              <a:t>Improving Transparency -&gt; Explanations</a:t>
            </a:r>
          </a:p>
        </p:txBody>
      </p:sp>
      <p:sp>
        <p:nvSpPr>
          <p:cNvPr id="6" name="Text Placeholder 5">
            <a:extLst>
              <a:ext uri="{FF2B5EF4-FFF2-40B4-BE49-F238E27FC236}">
                <a16:creationId xmlns:a16="http://schemas.microsoft.com/office/drawing/2014/main" id="{FECBD8DF-3C98-1F47-AF32-61AD376B147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D20BF2F-B049-5A48-AAD0-EC6B7494CDA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3ED692C-C0E5-C743-B0FC-E11C0885EE4E}"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9" name="Rectangle 8">
            <a:extLst>
              <a:ext uri="{FF2B5EF4-FFF2-40B4-BE49-F238E27FC236}">
                <a16:creationId xmlns:a16="http://schemas.microsoft.com/office/drawing/2014/main" id="{CBA72715-AD88-004B-AEDD-22F00FCB75E8}"/>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DB85E70-7D43-6D43-B0F5-1585FEA4724D}"/>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a:t>
            </a:r>
          </a:p>
        </p:txBody>
      </p:sp>
    </p:spTree>
    <p:extLst>
      <p:ext uri="{BB962C8B-B14F-4D97-AF65-F5344CB8AC3E}">
        <p14:creationId xmlns:p14="http://schemas.microsoft.com/office/powerpoint/2010/main" val="294627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41CE00-7301-474F-95BE-E5B3E2129525}"/>
              </a:ext>
            </a:extLst>
          </p:cNvPr>
          <p:cNvSpPr>
            <a:spLocks noGrp="1"/>
          </p:cNvSpPr>
          <p:nvPr>
            <p:ph type="title"/>
          </p:nvPr>
        </p:nvSpPr>
        <p:spPr>
          <a:xfrm>
            <a:off x="838200" y="479427"/>
            <a:ext cx="10515600" cy="1325563"/>
          </a:xfrm>
        </p:spPr>
        <p:txBody>
          <a:bodyPr vert="horz" lIns="91440" tIns="45720" rIns="91440" bIns="45720" rtlCol="0" anchor="ctr">
            <a:normAutofit/>
          </a:bodyPr>
          <a:lstStyle/>
          <a:p>
            <a:r>
              <a:rPr lang="en-US" dirty="0"/>
              <a:t>Potential role of explanations</a:t>
            </a:r>
          </a:p>
        </p:txBody>
      </p:sp>
      <p:sp>
        <p:nvSpPr>
          <p:cNvPr id="4" name="Slide Number Placeholder 3">
            <a:extLst>
              <a:ext uri="{FF2B5EF4-FFF2-40B4-BE49-F238E27FC236}">
                <a16:creationId xmlns:a16="http://schemas.microsoft.com/office/drawing/2014/main" id="{4EB9841A-90E6-D143-B690-0AB59CC5C4E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EEBB84EA-720A-924D-995C-2965551D1999}" type="slidenum">
              <a:rPr lang="en-US">
                <a:solidFill>
                  <a:prstClr val="black">
                    <a:tint val="75000"/>
                  </a:prstClr>
                </a:solidFill>
                <a:latin typeface="Avenir Next" panose="020B0503020202020204" pitchFamily="34" charset="0"/>
              </a:rPr>
              <a:pPr defTabSz="914400">
                <a:spcAft>
                  <a:spcPts val="600"/>
                </a:spcAft>
                <a:defRPr/>
              </a:pPr>
              <a:t>19</a:t>
            </a:fld>
            <a:endParaRPr lang="en-US" dirty="0">
              <a:solidFill>
                <a:prstClr val="black">
                  <a:tint val="75000"/>
                </a:prstClr>
              </a:solidFill>
              <a:latin typeface="Avenir Next" panose="020B0503020202020204" pitchFamily="34" charset="0"/>
            </a:endParaRPr>
          </a:p>
        </p:txBody>
      </p:sp>
      <p:pic>
        <p:nvPicPr>
          <p:cNvPr id="8" name="Content Placeholder 6" descr="A screenshot of a cell phone&#10;&#10;Description automatically generated">
            <a:extLst>
              <a:ext uri="{FF2B5EF4-FFF2-40B4-BE49-F238E27FC236}">
                <a16:creationId xmlns:a16="http://schemas.microsoft.com/office/drawing/2014/main" id="{4C80878A-7E6A-894A-9825-BC8729C382C6}"/>
              </a:ext>
            </a:extLst>
          </p:cNvPr>
          <p:cNvPicPr>
            <a:picLocks noChangeAspect="1"/>
          </p:cNvPicPr>
          <p:nvPr/>
        </p:nvPicPr>
        <p:blipFill rotWithShape="1">
          <a:blip r:embed="rId3"/>
          <a:srcRect t="5851" r="1" b="10364"/>
          <a:stretch/>
        </p:blipFill>
        <p:spPr>
          <a:xfrm>
            <a:off x="6338316" y="1904281"/>
            <a:ext cx="5074070" cy="4272681"/>
          </a:xfrm>
          <a:prstGeom prst="rect">
            <a:avLst/>
          </a:prstGeom>
        </p:spPr>
      </p:pic>
      <p:sp>
        <p:nvSpPr>
          <p:cNvPr id="9" name="Rectangle 8">
            <a:extLst>
              <a:ext uri="{FF2B5EF4-FFF2-40B4-BE49-F238E27FC236}">
                <a16:creationId xmlns:a16="http://schemas.microsoft.com/office/drawing/2014/main" id="{2DC96A6C-9671-F649-9359-F6461B48BEB2}"/>
              </a:ext>
            </a:extLst>
          </p:cNvPr>
          <p:cNvSpPr/>
          <p:nvPr/>
        </p:nvSpPr>
        <p:spPr>
          <a:xfrm>
            <a:off x="1025236" y="1737939"/>
            <a:ext cx="4239491" cy="1691061"/>
          </a:xfrm>
          <a:prstGeom prst="rect">
            <a:avLst/>
          </a:prstGeom>
          <a:solidFill>
            <a:schemeClr val="bg2">
              <a:lumMod val="9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venir Next" panose="020B0503020202020204" pitchFamily="34" charset="0"/>
                <a:ea typeface="Arial" charset="0"/>
                <a:cs typeface="Arial" charset="0"/>
              </a:rPr>
              <a:t>Help users learn from mistakes</a:t>
            </a:r>
          </a:p>
        </p:txBody>
      </p:sp>
      <p:sp>
        <p:nvSpPr>
          <p:cNvPr id="10" name="Right Arrow 9">
            <a:extLst>
              <a:ext uri="{FF2B5EF4-FFF2-40B4-BE49-F238E27FC236}">
                <a16:creationId xmlns:a16="http://schemas.microsoft.com/office/drawing/2014/main" id="{837F97E1-E6A0-784D-874F-C482034E3666}"/>
              </a:ext>
            </a:extLst>
          </p:cNvPr>
          <p:cNvSpPr/>
          <p:nvPr/>
        </p:nvSpPr>
        <p:spPr>
          <a:xfrm rot="5400000">
            <a:off x="2619519" y="4004974"/>
            <a:ext cx="995513"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705DF5-5ED0-6748-800E-64AE8FEF05B0}"/>
              </a:ext>
            </a:extLst>
          </p:cNvPr>
          <p:cNvSpPr/>
          <p:nvPr/>
        </p:nvSpPr>
        <p:spPr>
          <a:xfrm>
            <a:off x="1025235" y="4831133"/>
            <a:ext cx="4239491" cy="1661742"/>
          </a:xfrm>
          <a:prstGeom prst="rect">
            <a:avLst/>
          </a:prstGeom>
          <a:solidFill>
            <a:schemeClr val="bg2">
              <a:lumMod val="9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en-US" sz="3600" dirty="0">
                <a:solidFill>
                  <a:prstClr val="black"/>
                </a:solidFill>
                <a:latin typeface="Avenir Next" panose="020B0503020202020204" pitchFamily="34" charset="0"/>
                <a:ea typeface="Arial" charset="0"/>
                <a:cs typeface="Arial" charset="0"/>
              </a:rPr>
              <a:t>Curating explanations</a:t>
            </a:r>
          </a:p>
        </p:txBody>
      </p:sp>
      <p:sp>
        <p:nvSpPr>
          <p:cNvPr id="2" name="TextBox 1">
            <a:extLst>
              <a:ext uri="{FF2B5EF4-FFF2-40B4-BE49-F238E27FC236}">
                <a16:creationId xmlns:a16="http://schemas.microsoft.com/office/drawing/2014/main" id="{8A43D9F0-7794-8D4F-9167-DADE46C4D4CA}"/>
              </a:ext>
            </a:extLst>
          </p:cNvPr>
          <p:cNvSpPr txBox="1"/>
          <p:nvPr/>
        </p:nvSpPr>
        <p:spPr>
          <a:xfrm>
            <a:off x="1606179" y="3831140"/>
            <a:ext cx="1095813" cy="707886"/>
          </a:xfrm>
          <a:prstGeom prst="rect">
            <a:avLst/>
          </a:prstGeom>
          <a:noFill/>
        </p:spPr>
        <p:txBody>
          <a:bodyPr wrap="none" rtlCol="0">
            <a:spAutoFit/>
          </a:bodyPr>
          <a:lstStyle/>
          <a:p>
            <a:r>
              <a:rPr lang="en-US" sz="4000" dirty="0">
                <a:solidFill>
                  <a:srgbClr val="7030A0"/>
                </a:solidFill>
              </a:rPr>
              <a:t>Cost</a:t>
            </a:r>
          </a:p>
        </p:txBody>
      </p:sp>
      <p:sp>
        <p:nvSpPr>
          <p:cNvPr id="14" name="Rectangle 13">
            <a:extLst>
              <a:ext uri="{FF2B5EF4-FFF2-40B4-BE49-F238E27FC236}">
                <a16:creationId xmlns:a16="http://schemas.microsoft.com/office/drawing/2014/main" id="{8D22199F-F639-7E40-B206-E3FF04626729}"/>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2DF8AD0-925D-F74D-B256-145F31B55D11}"/>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a:t>
            </a:r>
          </a:p>
        </p:txBody>
      </p:sp>
    </p:spTree>
    <p:extLst>
      <p:ext uri="{BB962C8B-B14F-4D97-AF65-F5344CB8AC3E}">
        <p14:creationId xmlns:p14="http://schemas.microsoft.com/office/powerpoint/2010/main" val="354377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863223-4C11-D048-A0FF-204B2945BB0D}"/>
              </a:ext>
            </a:extLst>
          </p:cNvPr>
          <p:cNvSpPr>
            <a:spLocks noGrp="1"/>
          </p:cNvSpPr>
          <p:nvPr>
            <p:ph type="title"/>
          </p:nvPr>
        </p:nvSpPr>
        <p:spPr>
          <a:noFill/>
        </p:spPr>
        <p:txBody>
          <a:bodyPr/>
          <a:lstStyle/>
          <a:p>
            <a:r>
              <a:rPr lang="en-US" b="1" dirty="0"/>
              <a:t>Will you allow this on your site?</a:t>
            </a:r>
          </a:p>
        </p:txBody>
      </p:sp>
      <p:sp>
        <p:nvSpPr>
          <p:cNvPr id="4" name="Slide Number Placeholder 3">
            <a:extLst>
              <a:ext uri="{FF2B5EF4-FFF2-40B4-BE49-F238E27FC236}">
                <a16:creationId xmlns:a16="http://schemas.microsoft.com/office/drawing/2014/main" id="{93424D16-9837-1548-B4D0-EA7E91108265}"/>
              </a:ext>
            </a:extLst>
          </p:cNvPr>
          <p:cNvSpPr>
            <a:spLocks noGrp="1"/>
          </p:cNvSpPr>
          <p:nvPr>
            <p:ph type="sldNum" sz="quarter" idx="12"/>
          </p:nvPr>
        </p:nvSpPr>
        <p:spPr/>
        <p:txBody>
          <a:bodyPr/>
          <a:lstStyle/>
          <a:p>
            <a:fld id="{EEBB84EA-720A-924D-995C-2965551D1999}" type="slidenum">
              <a:rPr lang="en-US" smtClean="0"/>
              <a:t>2</a:t>
            </a:fld>
            <a:endParaRPr lang="en-US"/>
          </a:p>
        </p:txBody>
      </p:sp>
      <p:sp>
        <p:nvSpPr>
          <p:cNvPr id="6" name="Oval Callout 5">
            <a:extLst>
              <a:ext uri="{FF2B5EF4-FFF2-40B4-BE49-F238E27FC236}">
                <a16:creationId xmlns:a16="http://schemas.microsoft.com/office/drawing/2014/main" id="{BBCD5AEF-F443-9E4D-90A5-1EF4051C4A31}"/>
              </a:ext>
            </a:extLst>
          </p:cNvPr>
          <p:cNvSpPr/>
          <p:nvPr/>
        </p:nvSpPr>
        <p:spPr>
          <a:xfrm>
            <a:off x="6481329" y="2072541"/>
            <a:ext cx="3493944" cy="1246908"/>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7030A0"/>
                </a:solidFill>
                <a:latin typeface="Avenir Next" panose="020B0503020202020204" pitchFamily="34" charset="0"/>
              </a:rPr>
              <a:t>I hope someone kills you</a:t>
            </a:r>
          </a:p>
        </p:txBody>
      </p:sp>
      <p:sp>
        <p:nvSpPr>
          <p:cNvPr id="7" name="Oval Callout 6">
            <a:extLst>
              <a:ext uri="{FF2B5EF4-FFF2-40B4-BE49-F238E27FC236}">
                <a16:creationId xmlns:a16="http://schemas.microsoft.com/office/drawing/2014/main" id="{FFAA0925-08DF-684C-9CCB-FB033334ED19}"/>
              </a:ext>
            </a:extLst>
          </p:cNvPr>
          <p:cNvSpPr/>
          <p:nvPr/>
        </p:nvSpPr>
        <p:spPr>
          <a:xfrm>
            <a:off x="2350943" y="2072541"/>
            <a:ext cx="2812474" cy="1187019"/>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7030A0"/>
                </a:solidFill>
                <a:latin typeface="Avenir Next" panose="020B0503020202020204" pitchFamily="34" charset="0"/>
              </a:rPr>
              <a:t>Let’s beat up fat kids</a:t>
            </a:r>
          </a:p>
        </p:txBody>
      </p:sp>
      <p:sp>
        <p:nvSpPr>
          <p:cNvPr id="10" name="Oval Callout 9">
            <a:extLst>
              <a:ext uri="{FF2B5EF4-FFF2-40B4-BE49-F238E27FC236}">
                <a16:creationId xmlns:a16="http://schemas.microsoft.com/office/drawing/2014/main" id="{ABA86B66-DE72-BE4D-AB85-1AAF17A89FE6}"/>
              </a:ext>
            </a:extLst>
          </p:cNvPr>
          <p:cNvSpPr/>
          <p:nvPr/>
        </p:nvSpPr>
        <p:spPr>
          <a:xfrm>
            <a:off x="1749301" y="3598441"/>
            <a:ext cx="2812474" cy="1187019"/>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7030A0"/>
                </a:solidFill>
                <a:latin typeface="Avenir Next" panose="020B0503020202020204" pitchFamily="34" charset="0"/>
              </a:rPr>
              <a:t>Someone shoot Trump</a:t>
            </a:r>
          </a:p>
        </p:txBody>
      </p:sp>
      <p:sp>
        <p:nvSpPr>
          <p:cNvPr id="11" name="Oval Callout 10">
            <a:extLst>
              <a:ext uri="{FF2B5EF4-FFF2-40B4-BE49-F238E27FC236}">
                <a16:creationId xmlns:a16="http://schemas.microsoft.com/office/drawing/2014/main" id="{56E6EA92-6DF8-244E-B9D8-52403E2E779C}"/>
              </a:ext>
            </a:extLst>
          </p:cNvPr>
          <p:cNvSpPr/>
          <p:nvPr/>
        </p:nvSpPr>
        <p:spPr>
          <a:xfrm>
            <a:off x="6632702" y="3566365"/>
            <a:ext cx="3809997" cy="1343890"/>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7030A0"/>
                </a:solidFill>
                <a:latin typeface="Avenir Next" panose="020B0503020202020204" pitchFamily="34" charset="0"/>
              </a:rPr>
              <a:t>#stab and become the fear of the Zionist.</a:t>
            </a:r>
          </a:p>
        </p:txBody>
      </p:sp>
      <p:sp>
        <p:nvSpPr>
          <p:cNvPr id="12" name="TextBox 11">
            <a:extLst>
              <a:ext uri="{FF2B5EF4-FFF2-40B4-BE49-F238E27FC236}">
                <a16:creationId xmlns:a16="http://schemas.microsoft.com/office/drawing/2014/main" id="{79090B91-0F6A-6B4A-BA47-2749B0FC77AE}"/>
              </a:ext>
            </a:extLst>
          </p:cNvPr>
          <p:cNvSpPr txBox="1"/>
          <p:nvPr/>
        </p:nvSpPr>
        <p:spPr>
          <a:xfrm>
            <a:off x="2968509" y="5249136"/>
            <a:ext cx="6254982" cy="830997"/>
          </a:xfrm>
          <a:prstGeom prst="rect">
            <a:avLst/>
          </a:prstGeom>
          <a:noFill/>
        </p:spPr>
        <p:txBody>
          <a:bodyPr wrap="none" rtlCol="0">
            <a:spAutoFit/>
          </a:bodyPr>
          <a:lstStyle/>
          <a:p>
            <a:r>
              <a:rPr lang="en-US" sz="4800" b="1" dirty="0">
                <a:latin typeface="Avenir Next" panose="020B0503020202020204" pitchFamily="34" charset="0"/>
              </a:rPr>
              <a:t>Content Moderation</a:t>
            </a:r>
          </a:p>
        </p:txBody>
      </p:sp>
    </p:spTree>
    <p:extLst>
      <p:ext uri="{BB962C8B-B14F-4D97-AF65-F5344CB8AC3E}">
        <p14:creationId xmlns:p14="http://schemas.microsoft.com/office/powerpoint/2010/main" val="307469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7"/>
                                        </p:tgtEl>
                                        <p:attrNameLst>
                                          <p:attrName>style.opacity</p:attrName>
                                        </p:attrNameLst>
                                      </p:cBhvr>
                                      <p:to>
                                        <p:strVal val="0.25"/>
                                      </p:to>
                                    </p:set>
                                    <p:animEffect filter="image" prLst="opacity: 0.25">
                                      <p:cBhvr rctx="IE">
                                        <p:cTn id="7" dur="indefinite"/>
                                        <p:tgtEl>
                                          <p:spTgt spid="7"/>
                                        </p:tgtEl>
                                      </p:cBhvr>
                                    </p:animEffect>
                                  </p:childTnLst>
                                </p:cTn>
                              </p:par>
                              <p:par>
                                <p:cTn id="8" presetID="9" presetClass="emph" presetSubtype="0" grpId="0" nodeType="withEffect">
                                  <p:stCondLst>
                                    <p:cond delay="0"/>
                                  </p:stCondLst>
                                  <p:childTnLst>
                                    <p:set>
                                      <p:cBhvr>
                                        <p:cTn id="9" dur="indefinite"/>
                                        <p:tgtEl>
                                          <p:spTgt spid="10"/>
                                        </p:tgtEl>
                                        <p:attrNameLst>
                                          <p:attrName>style.opacity</p:attrName>
                                        </p:attrNameLst>
                                      </p:cBhvr>
                                      <p:to>
                                        <p:strVal val="0.25"/>
                                      </p:to>
                                    </p:set>
                                    <p:animEffect filter="image" prLst="opacity: 0.25">
                                      <p:cBhvr rctx="IE">
                                        <p:cTn id="10" dur="indefinite"/>
                                        <p:tgtEl>
                                          <p:spTgt spid="10"/>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25"/>
                                      </p:to>
                                    </p:set>
                                    <p:animEffect filter="image" prLst="opacity: 0.2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11"/>
                                        </p:tgtEl>
                                        <p:attrNameLst>
                                          <p:attrName>style.opacity</p:attrName>
                                        </p:attrNameLst>
                                      </p:cBhvr>
                                      <p:to>
                                        <p:strVal val="0.25"/>
                                      </p:to>
                                    </p:set>
                                    <p:animEffect filter="image" prLst="opacity: 0.25">
                                      <p:cBhvr rctx="IE">
                                        <p:cTn id="16" dur="indefinite"/>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grpId="1" nodeType="clickEffect">
                                  <p:stCondLst>
                                    <p:cond delay="0"/>
                                  </p:stCondLst>
                                  <p:childTnLst>
                                    <p:set>
                                      <p:cBhvr>
                                        <p:cTn id="20" dur="indefinite"/>
                                        <p:tgtEl>
                                          <p:spTgt spid="7"/>
                                        </p:tgtEl>
                                        <p:attrNameLst>
                                          <p:attrName>style.opacity</p:attrName>
                                        </p:attrNameLst>
                                      </p:cBhvr>
                                      <p:to>
                                        <p:strVal val="1"/>
                                      </p:to>
                                    </p:set>
                                    <p:animEffect filter="image" prLst="opacity: 1">
                                      <p:cBhvr rctx="IE">
                                        <p:cTn id="21" dur="indefinite"/>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grpId="1" nodeType="clickEffect">
                                  <p:stCondLst>
                                    <p:cond delay="0"/>
                                  </p:stCondLst>
                                  <p:childTnLst>
                                    <p:set>
                                      <p:cBhvr>
                                        <p:cTn id="25" dur="indefinite"/>
                                        <p:tgtEl>
                                          <p:spTgt spid="6"/>
                                        </p:tgtEl>
                                        <p:attrNameLst>
                                          <p:attrName>style.opacity</p:attrName>
                                        </p:attrNameLst>
                                      </p:cBhvr>
                                      <p:to>
                                        <p:strVal val="1"/>
                                      </p:to>
                                    </p:set>
                                    <p:animEffect filter="image" prLst="opacity: 1">
                                      <p:cBhvr rctx="IE">
                                        <p:cTn id="26" dur="indefinite"/>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mph" presetSubtype="0" grpId="1" nodeType="clickEffect">
                                  <p:stCondLst>
                                    <p:cond delay="0"/>
                                  </p:stCondLst>
                                  <p:childTnLst>
                                    <p:set>
                                      <p:cBhvr>
                                        <p:cTn id="30" dur="indefinite"/>
                                        <p:tgtEl>
                                          <p:spTgt spid="10"/>
                                        </p:tgtEl>
                                        <p:attrNameLst>
                                          <p:attrName>style.opacity</p:attrName>
                                        </p:attrNameLst>
                                      </p:cBhvr>
                                      <p:to>
                                        <p:strVal val="1"/>
                                      </p:to>
                                    </p:set>
                                    <p:animEffect filter="image" prLst="opacity: 1">
                                      <p:cBhvr rctx="IE">
                                        <p:cTn id="31" dur="indefinite"/>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11"/>
                                        </p:tgtEl>
                                        <p:attrNameLst>
                                          <p:attrName>style.opacity</p:attrName>
                                        </p:attrNameLst>
                                      </p:cBhvr>
                                      <p:to>
                                        <p:strVal val="1"/>
                                      </p:to>
                                    </p:set>
                                    <p:animEffect filter="image" prLst="opacity: 1">
                                      <p:cBhvr rctx="IE">
                                        <p:cTn id="36" dur="indefinite"/>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0" grpId="0" animBg="1"/>
      <p:bldP spid="10" grpId="1" animBg="1"/>
      <p:bldP spid="11" grpId="0" animBg="1"/>
      <p:bldP spid="11" grpId="1" animBg="1"/>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B5142-EEE5-494F-9C73-E39B93F59C47}"/>
              </a:ext>
            </a:extLst>
          </p:cNvPr>
          <p:cNvSpPr>
            <a:spLocks noGrp="1"/>
          </p:cNvSpPr>
          <p:nvPr>
            <p:ph type="title"/>
          </p:nvPr>
        </p:nvSpPr>
        <p:spPr/>
        <p:txBody>
          <a:bodyPr>
            <a:normAutofit/>
          </a:bodyPr>
          <a:lstStyle/>
          <a:p>
            <a:r>
              <a:rPr lang="en-US" dirty="0"/>
              <a:t>Should moderators provide removal explanations?</a:t>
            </a:r>
          </a:p>
        </p:txBody>
      </p:sp>
      <p:sp>
        <p:nvSpPr>
          <p:cNvPr id="3" name="Text Placeholder 2">
            <a:extLst>
              <a:ext uri="{FF2B5EF4-FFF2-40B4-BE49-F238E27FC236}">
                <a16:creationId xmlns:a16="http://schemas.microsoft.com/office/drawing/2014/main" id="{B14E9D6A-6944-1E45-9F20-61DE98D68CF3}"/>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82C2C840-07B8-EB4D-BC16-E2EC6B3F9264}"/>
              </a:ext>
            </a:extLst>
          </p:cNvPr>
          <p:cNvSpPr>
            <a:spLocks noGrp="1"/>
          </p:cNvSpPr>
          <p:nvPr>
            <p:ph type="sldNum" sz="quarter" idx="12"/>
          </p:nvPr>
        </p:nvSpPr>
        <p:spPr/>
        <p:txBody>
          <a:bodyPr/>
          <a:lstStyle/>
          <a:p>
            <a:fld id="{23ED692C-C0E5-C743-B0FC-E11C0885EE4E}" type="slidenum">
              <a:rPr lang="en-US" smtClean="0"/>
              <a:t>20</a:t>
            </a:fld>
            <a:endParaRPr lang="en-US" dirty="0"/>
          </a:p>
        </p:txBody>
      </p:sp>
      <p:sp>
        <p:nvSpPr>
          <p:cNvPr id="7" name="Rectangle 6">
            <a:extLst>
              <a:ext uri="{FF2B5EF4-FFF2-40B4-BE49-F238E27FC236}">
                <a16:creationId xmlns:a16="http://schemas.microsoft.com/office/drawing/2014/main" id="{FA35E6D6-503D-7C49-B58B-088BBF8C4EE8}"/>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5E6B5F-892C-3240-B27C-83CD8DC0B9A6}"/>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a:t>
            </a:r>
          </a:p>
        </p:txBody>
      </p:sp>
    </p:spTree>
    <p:extLst>
      <p:ext uri="{BB962C8B-B14F-4D97-AF65-F5344CB8AC3E}">
        <p14:creationId xmlns:p14="http://schemas.microsoft.com/office/powerpoint/2010/main" val="508714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rawing of a cartoon character&#10;&#10;Description automatically generated">
            <a:extLst>
              <a:ext uri="{FF2B5EF4-FFF2-40B4-BE49-F238E27FC236}">
                <a16:creationId xmlns:a16="http://schemas.microsoft.com/office/drawing/2014/main" id="{27DD45D3-D73C-E145-AF22-96A05A238924}"/>
              </a:ext>
            </a:extLst>
          </p:cNvPr>
          <p:cNvPicPr>
            <a:picLocks noGrp="1" noChangeAspect="1"/>
          </p:cNvPicPr>
          <p:nvPr>
            <p:ph idx="4294967295"/>
          </p:nvPr>
        </p:nvPicPr>
        <p:blipFill rotWithShape="1">
          <a:blip r:embed="rId3"/>
          <a:srcRect/>
          <a:stretch/>
        </p:blipFill>
        <p:spPr>
          <a:xfrm>
            <a:off x="20" y="10"/>
            <a:ext cx="12191980" cy="6857990"/>
          </a:xfrm>
          <a:prstGeom prst="rect">
            <a:avLst/>
          </a:prstGeom>
        </p:spPr>
      </p:pic>
      <p:sp>
        <p:nvSpPr>
          <p:cNvPr id="3" name="Slide Number Placeholder 1">
            <a:extLst>
              <a:ext uri="{FF2B5EF4-FFF2-40B4-BE49-F238E27FC236}">
                <a16:creationId xmlns:a16="http://schemas.microsoft.com/office/drawing/2014/main" id="{8220D0E6-1F2D-4740-9803-153319E4F1EF}"/>
              </a:ext>
            </a:extLst>
          </p:cNvPr>
          <p:cNvSpPr>
            <a:spLocks noGrp="1"/>
          </p:cNvSpPr>
          <p:nvPr>
            <p:ph type="sldNum" sz="quarter" idx="12"/>
          </p:nvPr>
        </p:nvSpPr>
        <p:spPr>
          <a:xfrm>
            <a:off x="8610600" y="6356350"/>
            <a:ext cx="2743200" cy="365125"/>
          </a:xfrm>
        </p:spPr>
        <p:txBody>
          <a:bodyPr/>
          <a:lstStyle/>
          <a:p>
            <a:fld id="{23ED692C-C0E5-C743-B0FC-E11C0885EE4E}" type="slidenum">
              <a:rPr lang="en-US" smtClean="0"/>
              <a:t>21</a:t>
            </a:fld>
            <a:endParaRPr lang="en-US" dirty="0"/>
          </a:p>
        </p:txBody>
      </p:sp>
      <p:sp>
        <p:nvSpPr>
          <p:cNvPr id="6" name="Rectangle 5">
            <a:extLst>
              <a:ext uri="{FF2B5EF4-FFF2-40B4-BE49-F238E27FC236}">
                <a16:creationId xmlns:a16="http://schemas.microsoft.com/office/drawing/2014/main" id="{11E0F530-1326-B549-992E-E104F9B9E016}"/>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1C3CF7-AF09-5F43-B618-10A250727C4F}"/>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a:t>
            </a:r>
          </a:p>
        </p:txBody>
      </p:sp>
    </p:spTree>
    <p:extLst>
      <p:ext uri="{BB962C8B-B14F-4D97-AF65-F5344CB8AC3E}">
        <p14:creationId xmlns:p14="http://schemas.microsoft.com/office/powerpoint/2010/main" val="78729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3AB8C-1051-F54A-A4BF-107135A98522}"/>
              </a:ext>
            </a:extLst>
          </p:cNvPr>
          <p:cNvSpPr>
            <a:spLocks noGrp="1"/>
          </p:cNvSpPr>
          <p:nvPr>
            <p:ph type="title"/>
          </p:nvPr>
        </p:nvSpPr>
        <p:spPr>
          <a:xfrm>
            <a:off x="648929" y="629266"/>
            <a:ext cx="6586491" cy="1676603"/>
          </a:xfrm>
        </p:spPr>
        <p:txBody>
          <a:bodyPr vert="horz" lIns="91440" tIns="45720" rIns="91440" bIns="45720" rtlCol="0" anchor="ctr">
            <a:normAutofit/>
          </a:bodyPr>
          <a:lstStyle/>
          <a:p>
            <a:r>
              <a:rPr lang="en-US" dirty="0"/>
              <a:t>Why Reddit?</a:t>
            </a:r>
          </a:p>
        </p:txBody>
      </p:sp>
      <p:sp>
        <p:nvSpPr>
          <p:cNvPr id="3" name="Content Placeholder 2">
            <a:extLst>
              <a:ext uri="{FF2B5EF4-FFF2-40B4-BE49-F238E27FC236}">
                <a16:creationId xmlns:a16="http://schemas.microsoft.com/office/drawing/2014/main" id="{92241519-8CC2-E445-A86F-47F63CFE7AF7}"/>
              </a:ext>
            </a:extLst>
          </p:cNvPr>
          <p:cNvSpPr>
            <a:spLocks noGrp="1"/>
          </p:cNvSpPr>
          <p:nvPr>
            <p:ph sz="half" idx="1"/>
          </p:nvPr>
        </p:nvSpPr>
        <p:spPr>
          <a:xfrm>
            <a:off x="648930" y="2438400"/>
            <a:ext cx="6586489" cy="3785419"/>
          </a:xfrm>
        </p:spPr>
        <p:txBody>
          <a:bodyPr vert="horz" lIns="91440" tIns="45720" rIns="91440" bIns="45720" rtlCol="0">
            <a:normAutofit/>
          </a:bodyPr>
          <a:lstStyle/>
          <a:p>
            <a:r>
              <a:rPr lang="en-US" dirty="0">
                <a:ea typeface="+mn-ea"/>
                <a:cs typeface="+mn-cs"/>
              </a:rPr>
              <a:t>1000’s of sub-communities</a:t>
            </a:r>
          </a:p>
          <a:p>
            <a:r>
              <a:rPr lang="en-US" dirty="0">
                <a:ea typeface="+mn-ea"/>
                <a:cs typeface="+mn-cs"/>
              </a:rPr>
              <a:t>Variety of approaches to content moderation</a:t>
            </a:r>
          </a:p>
          <a:p>
            <a:r>
              <a:rPr lang="en-US" dirty="0">
                <a:ea typeface="+mn-ea"/>
                <a:cs typeface="+mn-cs"/>
              </a:rPr>
              <a:t>Rich site to study how differences affect attitudes and behavior</a:t>
            </a:r>
          </a:p>
        </p:txBody>
      </p:sp>
      <p:pic>
        <p:nvPicPr>
          <p:cNvPr id="6" name="Content Placeholder 5" descr="A picture containing weapon&#10;&#10;Description automatically generated">
            <a:extLst>
              <a:ext uri="{FF2B5EF4-FFF2-40B4-BE49-F238E27FC236}">
                <a16:creationId xmlns:a16="http://schemas.microsoft.com/office/drawing/2014/main" id="{729D3FD5-5DB6-0C4E-A459-DD2C145B1AFD}"/>
              </a:ext>
            </a:extLst>
          </p:cNvPr>
          <p:cNvPicPr>
            <a:picLocks noGrp="1" noChangeAspect="1"/>
          </p:cNvPicPr>
          <p:nvPr>
            <p:ph sz="half" idx="2"/>
          </p:nvPr>
        </p:nvPicPr>
        <p:blipFill rotWithShape="1">
          <a:blip r:embed="rId3"/>
          <a:srcRect l="28692" r="37511"/>
          <a:stretch/>
        </p:blipFill>
        <p:spPr>
          <a:xfrm>
            <a:off x="7556408" y="27720"/>
            <a:ext cx="4635591" cy="6857990"/>
          </a:xfrm>
          <a:prstGeom prst="rect">
            <a:avLst/>
          </a:prstGeom>
          <a:effectLst/>
        </p:spPr>
      </p:pic>
      <p:sp>
        <p:nvSpPr>
          <p:cNvPr id="5" name="Slide Number Placeholder 1">
            <a:extLst>
              <a:ext uri="{FF2B5EF4-FFF2-40B4-BE49-F238E27FC236}">
                <a16:creationId xmlns:a16="http://schemas.microsoft.com/office/drawing/2014/main" id="{79CB9BCB-26A6-5E47-8CEA-449F5C42E403}"/>
              </a:ext>
            </a:extLst>
          </p:cNvPr>
          <p:cNvSpPr>
            <a:spLocks noGrp="1"/>
          </p:cNvSpPr>
          <p:nvPr>
            <p:ph type="sldNum" sz="quarter" idx="12"/>
          </p:nvPr>
        </p:nvSpPr>
        <p:spPr>
          <a:xfrm>
            <a:off x="8610600" y="6356350"/>
            <a:ext cx="2743200" cy="365125"/>
          </a:xfrm>
        </p:spPr>
        <p:txBody>
          <a:bodyPr/>
          <a:lstStyle/>
          <a:p>
            <a:fld id="{23ED692C-C0E5-C743-B0FC-E11C0885EE4E}" type="slidenum">
              <a:rPr lang="en-US" smtClean="0"/>
              <a:t>22</a:t>
            </a:fld>
            <a:endParaRPr lang="en-US" dirty="0"/>
          </a:p>
        </p:txBody>
      </p:sp>
      <p:sp>
        <p:nvSpPr>
          <p:cNvPr id="9" name="Rectangle 8">
            <a:extLst>
              <a:ext uri="{FF2B5EF4-FFF2-40B4-BE49-F238E27FC236}">
                <a16:creationId xmlns:a16="http://schemas.microsoft.com/office/drawing/2014/main" id="{D7216C76-BDBB-DB4B-8E74-8B3B25D039E3}"/>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0E59A1-7A99-9745-BA43-3B0BAE2F0362}"/>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a:t>
            </a:r>
          </a:p>
        </p:txBody>
      </p:sp>
    </p:spTree>
    <p:extLst>
      <p:ext uri="{BB962C8B-B14F-4D97-AF65-F5344CB8AC3E}">
        <p14:creationId xmlns:p14="http://schemas.microsoft.com/office/powerpoint/2010/main" val="422825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ED8D3-FA53-2944-84E3-688AF1D6816B}"/>
              </a:ext>
            </a:extLst>
          </p:cNvPr>
          <p:cNvSpPr>
            <a:spLocks noGrp="1"/>
          </p:cNvSpPr>
          <p:nvPr>
            <p:ph type="title"/>
          </p:nvPr>
        </p:nvSpPr>
        <p:spPr>
          <a:xfrm>
            <a:off x="526073" y="695181"/>
            <a:ext cx="11139854" cy="930447"/>
          </a:xfrm>
          <a:solidFill>
            <a:schemeClr val="bg1"/>
          </a:solidFill>
        </p:spPr>
        <p:txBody>
          <a:bodyPr vert="horz" lIns="91440" tIns="45720" rIns="91440" bIns="45720" rtlCol="0" anchor="b">
            <a:normAutofit/>
          </a:bodyPr>
          <a:lstStyle/>
          <a:p>
            <a:pPr algn="ctr"/>
            <a:r>
              <a:rPr lang="en-US" sz="4800" kern="1200" dirty="0">
                <a:ea typeface="+mj-ea"/>
                <a:cs typeface="+mj-cs"/>
              </a:rPr>
              <a:t>Explanation Comment Example</a:t>
            </a:r>
          </a:p>
        </p:txBody>
      </p:sp>
      <p:pic>
        <p:nvPicPr>
          <p:cNvPr id="5" name="Content Placeholder 4" descr="A screenshot of a cell phone&#10;&#10;Description automatically generated">
            <a:extLst>
              <a:ext uri="{FF2B5EF4-FFF2-40B4-BE49-F238E27FC236}">
                <a16:creationId xmlns:a16="http://schemas.microsoft.com/office/drawing/2014/main" id="{46AFC584-40D4-E146-B128-D9EAAAE77386}"/>
              </a:ext>
            </a:extLst>
          </p:cNvPr>
          <p:cNvPicPr>
            <a:picLocks noGrp="1" noChangeAspect="1"/>
          </p:cNvPicPr>
          <p:nvPr>
            <p:ph idx="4294967295"/>
          </p:nvPr>
        </p:nvPicPr>
        <p:blipFill>
          <a:blip r:embed="rId3"/>
          <a:stretch>
            <a:fillRect/>
          </a:stretch>
        </p:blipFill>
        <p:spPr>
          <a:xfrm>
            <a:off x="347589" y="3070576"/>
            <a:ext cx="11496821" cy="2213137"/>
          </a:xfrm>
          <a:prstGeom prst="rect">
            <a:avLst/>
          </a:prstGeom>
        </p:spPr>
      </p:pic>
      <p:sp>
        <p:nvSpPr>
          <p:cNvPr id="3" name="Slide Number Placeholder 2">
            <a:extLst>
              <a:ext uri="{FF2B5EF4-FFF2-40B4-BE49-F238E27FC236}">
                <a16:creationId xmlns:a16="http://schemas.microsoft.com/office/drawing/2014/main" id="{3AD44247-2E86-664C-B14E-64E0C10E349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3ED692C-C0E5-C743-B0FC-E11C0885EE4E}"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tint val="75000"/>
                </a:prstClr>
              </a:solidFill>
              <a:effectLst/>
              <a:uLnTx/>
              <a:uFillTx/>
              <a:latin typeface="Garamond" panose="02020404030301010803" pitchFamily="18" charset="0"/>
              <a:ea typeface="+mn-ea"/>
              <a:cs typeface="+mn-cs"/>
            </a:endParaRPr>
          </a:p>
        </p:txBody>
      </p:sp>
      <p:cxnSp>
        <p:nvCxnSpPr>
          <p:cNvPr id="8" name="Straight Connector 7">
            <a:extLst>
              <a:ext uri="{FF2B5EF4-FFF2-40B4-BE49-F238E27FC236}">
                <a16:creationId xmlns:a16="http://schemas.microsoft.com/office/drawing/2014/main" id="{B9631B02-4D24-924D-A9D0-085F81D4ED4B}"/>
              </a:ext>
            </a:extLst>
          </p:cNvPr>
          <p:cNvCxnSpPr/>
          <p:nvPr/>
        </p:nvCxnSpPr>
        <p:spPr>
          <a:xfrm>
            <a:off x="1981201" y="4121725"/>
            <a:ext cx="2951018" cy="0"/>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CBDD6C7-90A5-9F41-BBD8-3F7239958FE5}"/>
              </a:ext>
            </a:extLst>
          </p:cNvPr>
          <p:cNvCxnSpPr/>
          <p:nvPr/>
        </p:nvCxnSpPr>
        <p:spPr>
          <a:xfrm>
            <a:off x="4932219" y="3602182"/>
            <a:ext cx="144087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76E78AF-6DE4-1F45-9BA7-ACF644CD41FC}"/>
              </a:ext>
            </a:extLst>
          </p:cNvPr>
          <p:cNvCxnSpPr>
            <a:cxnSpLocks/>
          </p:cNvCxnSpPr>
          <p:nvPr/>
        </p:nvCxnSpPr>
        <p:spPr>
          <a:xfrm>
            <a:off x="9739745" y="4121725"/>
            <a:ext cx="1759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4BC885-7FB7-6242-8EB7-1CB89FA83D43}"/>
              </a:ext>
            </a:extLst>
          </p:cNvPr>
          <p:cNvCxnSpPr/>
          <p:nvPr/>
        </p:nvCxnSpPr>
        <p:spPr>
          <a:xfrm>
            <a:off x="858984" y="3345870"/>
            <a:ext cx="144087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743CF27-0CB4-ED43-8864-27E6773E3A8C}"/>
              </a:ext>
            </a:extLst>
          </p:cNvPr>
          <p:cNvCxnSpPr>
            <a:cxnSpLocks/>
          </p:cNvCxnSpPr>
          <p:nvPr/>
        </p:nvCxnSpPr>
        <p:spPr>
          <a:xfrm>
            <a:off x="706584" y="4724399"/>
            <a:ext cx="98367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B4A247E-1DDB-254C-B8EC-5D86EB5B1550}"/>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886643-E0B8-4046-B727-73841E937181}"/>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a:t>
            </a:r>
          </a:p>
        </p:txBody>
      </p:sp>
    </p:spTree>
    <p:extLst>
      <p:ext uri="{BB962C8B-B14F-4D97-AF65-F5344CB8AC3E}">
        <p14:creationId xmlns:p14="http://schemas.microsoft.com/office/powerpoint/2010/main" val="252914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BF291B-8C0D-1045-97E8-F3811B549D6F}"/>
              </a:ext>
            </a:extLst>
          </p:cNvPr>
          <p:cNvSpPr>
            <a:spLocks noGrp="1"/>
          </p:cNvSpPr>
          <p:nvPr>
            <p:ph idx="4294967295"/>
          </p:nvPr>
        </p:nvSpPr>
        <p:spPr>
          <a:xfrm>
            <a:off x="1350829" y="1825625"/>
            <a:ext cx="5465613" cy="4667250"/>
          </a:xfrm>
        </p:spPr>
        <p:txBody>
          <a:bodyPr>
            <a:normAutofit/>
          </a:bodyPr>
          <a:lstStyle/>
          <a:p>
            <a:pPr marL="0" indent="0">
              <a:buNone/>
            </a:pPr>
            <a:r>
              <a:rPr lang="en-US" sz="2800" b="1" dirty="0"/>
              <a:t>RQ 1: Attitudes</a:t>
            </a:r>
          </a:p>
          <a:p>
            <a:pPr marL="0" indent="0">
              <a:buNone/>
            </a:pPr>
            <a:r>
              <a:rPr lang="en-US" sz="2800" dirty="0"/>
              <a:t>How is providing removal explanations associated with user attitudes?</a:t>
            </a:r>
          </a:p>
          <a:p>
            <a:pPr marL="0" indent="0">
              <a:buNone/>
            </a:pPr>
            <a:endParaRPr lang="en-US" sz="2400" dirty="0"/>
          </a:p>
          <a:p>
            <a:pPr marL="0" indent="0">
              <a:buNone/>
            </a:pPr>
            <a:endParaRPr lang="en-US" sz="2400" dirty="0"/>
          </a:p>
          <a:p>
            <a:pPr marL="0" lvl="0" indent="0">
              <a:buNone/>
            </a:pPr>
            <a:r>
              <a:rPr lang="en-US" sz="2800" b="1" dirty="0">
                <a:solidFill>
                  <a:prstClr val="black"/>
                </a:solidFill>
              </a:rPr>
              <a:t>RQ 2: Behaviors</a:t>
            </a:r>
          </a:p>
          <a:p>
            <a:pPr marL="0" lvl="0" indent="0">
              <a:buNone/>
            </a:pPr>
            <a:r>
              <a:rPr lang="en-US" sz="2800" dirty="0">
                <a:solidFill>
                  <a:prstClr val="black"/>
                </a:solidFill>
              </a:rPr>
              <a:t>How is providing removal explanations associated with future behaviors? </a:t>
            </a:r>
          </a:p>
        </p:txBody>
      </p:sp>
      <p:sp>
        <p:nvSpPr>
          <p:cNvPr id="2" name="Title 1">
            <a:extLst>
              <a:ext uri="{FF2B5EF4-FFF2-40B4-BE49-F238E27FC236}">
                <a16:creationId xmlns:a16="http://schemas.microsoft.com/office/drawing/2014/main" id="{4E49E410-E862-7E43-99D0-B536774C5047}"/>
              </a:ext>
            </a:extLst>
          </p:cNvPr>
          <p:cNvSpPr>
            <a:spLocks noGrp="1"/>
          </p:cNvSpPr>
          <p:nvPr>
            <p:ph type="title"/>
          </p:nvPr>
        </p:nvSpPr>
        <p:spPr/>
        <p:txBody>
          <a:bodyPr>
            <a:normAutofit/>
          </a:bodyPr>
          <a:lstStyle/>
          <a:p>
            <a:r>
              <a:rPr lang="en-US" dirty="0"/>
              <a:t>Research questions	</a:t>
            </a:r>
          </a:p>
        </p:txBody>
      </p:sp>
      <p:sp>
        <p:nvSpPr>
          <p:cNvPr id="4" name="TextBox 3">
            <a:extLst>
              <a:ext uri="{FF2B5EF4-FFF2-40B4-BE49-F238E27FC236}">
                <a16:creationId xmlns:a16="http://schemas.microsoft.com/office/drawing/2014/main" id="{3FBFC33D-6BC7-884B-8A31-7380E93910AF}"/>
              </a:ext>
            </a:extLst>
          </p:cNvPr>
          <p:cNvSpPr txBox="1"/>
          <p:nvPr/>
        </p:nvSpPr>
        <p:spPr>
          <a:xfrm>
            <a:off x="7827822" y="2285998"/>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endParaRPr>
          </a:p>
        </p:txBody>
      </p:sp>
      <p:sp>
        <p:nvSpPr>
          <p:cNvPr id="6" name="Right Arrow 5">
            <a:extLst>
              <a:ext uri="{FF2B5EF4-FFF2-40B4-BE49-F238E27FC236}">
                <a16:creationId xmlns:a16="http://schemas.microsoft.com/office/drawing/2014/main" id="{A52E3FFB-DDCC-B942-B3AF-3116A2974358}"/>
              </a:ext>
            </a:extLst>
          </p:cNvPr>
          <p:cNvSpPr/>
          <p:nvPr/>
        </p:nvSpPr>
        <p:spPr>
          <a:xfrm>
            <a:off x="6399578" y="5295730"/>
            <a:ext cx="943338" cy="48463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endParaRPr>
          </a:p>
        </p:txBody>
      </p:sp>
      <p:sp>
        <p:nvSpPr>
          <p:cNvPr id="12" name="Right Arrow 11">
            <a:extLst>
              <a:ext uri="{FF2B5EF4-FFF2-40B4-BE49-F238E27FC236}">
                <a16:creationId xmlns:a16="http://schemas.microsoft.com/office/drawing/2014/main" id="{D25F3E16-F365-4A4C-88B1-6C8599195CE6}"/>
              </a:ext>
            </a:extLst>
          </p:cNvPr>
          <p:cNvSpPr/>
          <p:nvPr/>
        </p:nvSpPr>
        <p:spPr>
          <a:xfrm>
            <a:off x="6399578" y="2886312"/>
            <a:ext cx="943338" cy="48463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endParaRPr>
          </a:p>
        </p:txBody>
      </p:sp>
      <p:sp>
        <p:nvSpPr>
          <p:cNvPr id="17" name="Rectangle 16">
            <a:extLst>
              <a:ext uri="{FF2B5EF4-FFF2-40B4-BE49-F238E27FC236}">
                <a16:creationId xmlns:a16="http://schemas.microsoft.com/office/drawing/2014/main" id="{F2A0557A-04EE-4C4D-B4D0-10F107A584C3}"/>
              </a:ext>
            </a:extLst>
          </p:cNvPr>
          <p:cNvSpPr/>
          <p:nvPr/>
        </p:nvSpPr>
        <p:spPr>
          <a:xfrm>
            <a:off x="7592295" y="1825625"/>
            <a:ext cx="2750123" cy="201067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bIns="64008" rtlCol="0" anchor="b"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A7BABE"/>
                </a:solidFill>
                <a:effectLst/>
                <a:uLnTx/>
                <a:uFillTx/>
                <a:latin typeface="Avenir Next" panose="020B0503020202020204" pitchFamily="34" charset="0"/>
                <a:ea typeface="Helvetica Neue Light" charset="0"/>
                <a:cs typeface="Helvetica Neue Light" charset="0"/>
              </a:rPr>
              <a:t>Survey</a:t>
            </a:r>
          </a:p>
        </p:txBody>
      </p:sp>
      <p:pic>
        <p:nvPicPr>
          <p:cNvPr id="18" name="Picture 17">
            <a:extLst>
              <a:ext uri="{FF2B5EF4-FFF2-40B4-BE49-F238E27FC236}">
                <a16:creationId xmlns:a16="http://schemas.microsoft.com/office/drawing/2014/main" id="{3E28CD20-904B-C842-8C2F-E297E4849372}"/>
              </a:ext>
            </a:extLst>
          </p:cNvPr>
          <p:cNvPicPr>
            <a:picLocks noChangeAspect="1"/>
          </p:cNvPicPr>
          <p:nvPr/>
        </p:nvPicPr>
        <p:blipFill>
          <a:blip r:embed="rId3"/>
          <a:srcRect/>
          <a:stretch/>
        </p:blipFill>
        <p:spPr>
          <a:xfrm>
            <a:off x="7789115" y="1911015"/>
            <a:ext cx="2421686" cy="1337750"/>
          </a:xfrm>
          <a:prstGeom prst="rect">
            <a:avLst/>
          </a:prstGeom>
          <a:solidFill>
            <a:schemeClr val="bg1"/>
          </a:solidFill>
        </p:spPr>
      </p:pic>
      <p:sp>
        <p:nvSpPr>
          <p:cNvPr id="19" name="Rectangle 18">
            <a:extLst>
              <a:ext uri="{FF2B5EF4-FFF2-40B4-BE49-F238E27FC236}">
                <a16:creationId xmlns:a16="http://schemas.microsoft.com/office/drawing/2014/main" id="{E38FB0F2-0140-6E4E-8EC5-2A496C758DB4}"/>
              </a:ext>
            </a:extLst>
          </p:cNvPr>
          <p:cNvSpPr/>
          <p:nvPr/>
        </p:nvSpPr>
        <p:spPr>
          <a:xfrm>
            <a:off x="7563151" y="4482197"/>
            <a:ext cx="2750123" cy="201067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bIns="64008" rtlCol="0" anchor="b"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A7BABE"/>
                </a:solidFill>
                <a:effectLst/>
                <a:uLnTx/>
                <a:uFillTx/>
                <a:latin typeface="Avenir Next" panose="020B0503020202020204" pitchFamily="34" charset="0"/>
                <a:ea typeface="Helvetica Neue Light" charset="0"/>
                <a:cs typeface="Helvetica Neue Light" charset="0"/>
              </a:rPr>
              <a:t>Data mining</a:t>
            </a:r>
          </a:p>
        </p:txBody>
      </p:sp>
      <p:pic>
        <p:nvPicPr>
          <p:cNvPr id="20" name="Picture 19">
            <a:extLst>
              <a:ext uri="{FF2B5EF4-FFF2-40B4-BE49-F238E27FC236}">
                <a16:creationId xmlns:a16="http://schemas.microsoft.com/office/drawing/2014/main" id="{9C742ACF-F35C-534A-B09C-40B0FDF9D4FC}"/>
              </a:ext>
            </a:extLst>
          </p:cNvPr>
          <p:cNvPicPr>
            <a:picLocks noChangeAspect="1"/>
          </p:cNvPicPr>
          <p:nvPr/>
        </p:nvPicPr>
        <p:blipFill>
          <a:blip r:embed="rId4"/>
          <a:srcRect/>
          <a:stretch/>
        </p:blipFill>
        <p:spPr>
          <a:xfrm>
            <a:off x="7781703" y="4567587"/>
            <a:ext cx="2378222" cy="1337750"/>
          </a:xfrm>
          <a:prstGeom prst="rect">
            <a:avLst/>
          </a:prstGeom>
          <a:solidFill>
            <a:schemeClr val="bg1"/>
          </a:solidFill>
        </p:spPr>
      </p:pic>
      <p:sp>
        <p:nvSpPr>
          <p:cNvPr id="11" name="Slide Number Placeholder 3">
            <a:extLst>
              <a:ext uri="{FF2B5EF4-FFF2-40B4-BE49-F238E27FC236}">
                <a16:creationId xmlns:a16="http://schemas.microsoft.com/office/drawing/2014/main" id="{E2227EED-62F9-274C-B28C-EF567DE07BE1}"/>
              </a:ext>
            </a:extLst>
          </p:cNvPr>
          <p:cNvSpPr>
            <a:spLocks noGrp="1"/>
          </p:cNvSpPr>
          <p:nvPr>
            <p:ph type="sldNum" sz="quarter" idx="12"/>
          </p:nvPr>
        </p:nvSpPr>
        <p:spPr>
          <a:xfrm>
            <a:off x="861060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21" name="Rectangle 20">
            <a:extLst>
              <a:ext uri="{FF2B5EF4-FFF2-40B4-BE49-F238E27FC236}">
                <a16:creationId xmlns:a16="http://schemas.microsoft.com/office/drawing/2014/main" id="{20B79C4E-2096-9841-BEB8-41B1944B2B25}"/>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499A7B-4A30-074A-BDA1-C95E904D1F17}"/>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a:t>
            </a:r>
          </a:p>
        </p:txBody>
      </p:sp>
    </p:spTree>
    <p:extLst>
      <p:ext uri="{BB962C8B-B14F-4D97-AF65-F5344CB8AC3E}">
        <p14:creationId xmlns:p14="http://schemas.microsoft.com/office/powerpoint/2010/main" val="342394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7"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C46"/>
        </a:solidFill>
        <a:effectLst/>
      </p:bgPr>
    </p:bg>
    <p:spTree>
      <p:nvGrpSpPr>
        <p:cNvPr id="1" name=""/>
        <p:cNvGrpSpPr/>
        <p:nvPr/>
      </p:nvGrpSpPr>
      <p:grpSpPr>
        <a:xfrm>
          <a:off x="0" y="0"/>
          <a:ext cx="0" cy="0"/>
          <a:chOff x="0" y="0"/>
          <a:chExt cx="0" cy="0"/>
        </a:xfrm>
      </p:grpSpPr>
      <p:pic>
        <p:nvPicPr>
          <p:cNvPr id="216" name="miscarriage1.jpg"/>
          <p:cNvPicPr>
            <a:picLocks noChangeAspect="1"/>
          </p:cNvPicPr>
          <p:nvPr/>
        </p:nvPicPr>
        <p:blipFill>
          <a:blip r:embed="rId3"/>
          <a:srcRect/>
          <a:stretch/>
        </p:blipFill>
        <p:spPr>
          <a:xfrm>
            <a:off x="3724251" y="1467681"/>
            <a:ext cx="2208734" cy="1220114"/>
          </a:xfrm>
          <a:prstGeom prst="rect">
            <a:avLst/>
          </a:prstGeom>
          <a:ln w="3175">
            <a:miter lim="400000"/>
          </a:ln>
        </p:spPr>
      </p:pic>
      <p:sp>
        <p:nvSpPr>
          <p:cNvPr id="34" name="Title 1">
            <a:extLst>
              <a:ext uri="{FF2B5EF4-FFF2-40B4-BE49-F238E27FC236}">
                <a16:creationId xmlns:a16="http://schemas.microsoft.com/office/drawing/2014/main" id="{18E9AD15-23DA-D247-AF59-0A2DEA42C1F8}"/>
              </a:ext>
            </a:extLst>
          </p:cNvPr>
          <p:cNvSpPr txBox="1">
            <a:spLocks/>
          </p:cNvSpPr>
          <p:nvPr/>
        </p:nvSpPr>
        <p:spPr>
          <a:xfrm>
            <a:off x="545600" y="4219748"/>
            <a:ext cx="10774770" cy="2296178"/>
          </a:xfrm>
          <a:prstGeom prst="rect">
            <a:avLst/>
          </a:prstGeom>
          <a:noFill/>
        </p:spPr>
        <p:txBody>
          <a:bodyPr vert="horz" lIns="91440" tIns="45720" rIns="91440" bIns="45720" rtlCol="0" anchor="t">
            <a:normAutofit fontScale="97500" lnSpcReduction="10000"/>
          </a:bodyPr>
          <a:lstStyle>
            <a:lvl1pPr algn="ctr" defTabSz="914400" rtl="0" eaLnBrk="1" latinLnBrk="0" hangingPunct="1">
              <a:lnSpc>
                <a:spcPct val="90000"/>
              </a:lnSpc>
              <a:spcBef>
                <a:spcPct val="0"/>
              </a:spcBef>
              <a:buNone/>
              <a:defRPr sz="6000" b="1" i="0" kern="1200">
                <a:solidFill>
                  <a:schemeClr val="tx1"/>
                </a:solidFill>
                <a:latin typeface="Avenir Next" panose="020B0503020202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3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“Did you Suspect the Post Would be Removed?”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Understanding User Reactions to Content Removals on Reddit</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Shagun Jhaver, Darren Scott Appling, Eric Gilbert, Amy </a:t>
            </a:r>
            <a:r>
              <a:rPr kumimoji="0" lang="en-US" sz="2900" b="0" i="0" u="none" strike="noStrike" kern="1200" cap="none" spc="0" normalizeH="0" baseline="0" noProof="0" dirty="0" err="1">
                <a:ln>
                  <a:noFill/>
                </a:ln>
                <a:solidFill>
                  <a:srgbClr val="FFFFFF"/>
                </a:solidFill>
                <a:effectLst/>
                <a:uLnTx/>
                <a:uFillTx/>
                <a:latin typeface="Avenir Next" panose="020B0503020202020204" pitchFamily="34" charset="0"/>
                <a:ea typeface="Helvetica Neue Medium"/>
                <a:cs typeface="Helvetica Neue Medium"/>
              </a:rPr>
              <a:t>Bruckman</a:t>
            </a:r>
            <a:endPar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CSCW 2019 </a:t>
            </a:r>
            <a:r>
              <a:rPr kumimoji="0" lang="en-US" sz="3300" i="0" u="none" strike="noStrike" kern="1200" cap="none" spc="0" normalizeH="0" noProof="0" dirty="0">
                <a:ln>
                  <a:noFill/>
                </a:ln>
                <a:solidFill>
                  <a:srgbClr val="FFFF00"/>
                </a:solidFill>
                <a:effectLst/>
                <a:uLnTx/>
                <a:uFillTx/>
                <a:latin typeface="Avenir Next" panose="020B0503020202020204" pitchFamily="34" charset="0"/>
                <a:ea typeface="Helvetica Neue Medium"/>
                <a:cs typeface="Helvetica Neue Medium"/>
              </a:rPr>
              <a:t>(Best Paper Honorable Mention Award)</a:t>
            </a:r>
          </a:p>
        </p:txBody>
      </p:sp>
      <p:sp>
        <p:nvSpPr>
          <p:cNvPr id="35" name="Content Placeholder 2">
            <a:extLst>
              <a:ext uri="{FF2B5EF4-FFF2-40B4-BE49-F238E27FC236}">
                <a16:creationId xmlns:a16="http://schemas.microsoft.com/office/drawing/2014/main" id="{A7C309EA-8823-1547-A70F-033EF907D098}"/>
              </a:ext>
            </a:extLst>
          </p:cNvPr>
          <p:cNvSpPr txBox="1">
            <a:spLocks/>
          </p:cNvSpPr>
          <p:nvPr/>
        </p:nvSpPr>
        <p:spPr>
          <a:xfrm>
            <a:off x="6665270" y="1193142"/>
            <a:ext cx="5465613" cy="226327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1341" tIns="41341" rIns="41341" bIns="41341" anchor="ctr">
            <a:normAutofit/>
          </a:bodyPr>
          <a:lstStyle>
            <a:lvl1pPr marL="312039"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1pPr>
            <a:lvl2pPr marL="696087"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2pPr>
            <a:lvl3pPr marL="1080135"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3pPr>
            <a:lvl4pPr marL="1464183"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4pPr>
            <a:lvl5pPr marL="1848231"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5pPr>
            <a:lvl6pPr marL="2232279"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6pPr>
            <a:lvl7pPr marL="2616327"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7pPr>
            <a:lvl8pPr marL="3000375"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8pPr>
            <a:lvl9pPr marL="3384423"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410765" rtl="0" eaLnBrk="1" fontAlgn="auto" latinLnBrk="0" hangingPunct="1">
              <a:lnSpc>
                <a:spcPts val="80"/>
              </a:lnSpc>
              <a:spcBef>
                <a:spcPts val="2938"/>
              </a:spcBef>
              <a:spcAft>
                <a:spcPts val="0"/>
              </a:spcAft>
              <a:buClrTx/>
              <a:buSzPct val="145000"/>
              <a:buFontTx/>
              <a:buNone/>
              <a:tabLst/>
              <a:defRPr/>
            </a:pPr>
            <a:r>
              <a:rPr kumimoji="0" lang="en-US" sz="2800" b="1" i="0" u="none" strike="noStrike" kern="0" cap="none" spc="0" normalizeH="0" baseline="0" noProof="0" dirty="0">
                <a:ln>
                  <a:noFill/>
                </a:ln>
                <a:solidFill>
                  <a:srgbClr val="FFFFFF"/>
                </a:solidFill>
                <a:effectLst/>
                <a:uLnTx/>
                <a:uFillTx/>
                <a:latin typeface="Avenir Next" panose="020B0503020202020204" pitchFamily="34" charset="0"/>
                <a:ea typeface="Helvetica Neue"/>
                <a:cs typeface="Helvetica Neue"/>
                <a:sym typeface="Helvetica Neue"/>
              </a:rPr>
              <a:t>RQ 1: Attitudes</a:t>
            </a:r>
          </a:p>
          <a:p>
            <a:pPr marL="0" marR="0" lvl="0" indent="0" algn="l" defTabSz="410765" rtl="0" eaLnBrk="1" fontAlgn="auto" latinLnBrk="0" hangingPunct="1">
              <a:lnSpc>
                <a:spcPct val="100000"/>
              </a:lnSpc>
              <a:spcBef>
                <a:spcPts val="2938"/>
              </a:spcBef>
              <a:spcAft>
                <a:spcPts val="0"/>
              </a:spcAft>
              <a:buClrTx/>
              <a:buSzPct val="145000"/>
              <a:buFontTx/>
              <a:buNone/>
              <a:tabLst/>
              <a:defRPr/>
            </a:pPr>
            <a:r>
              <a:rPr kumimoji="0" lang="en-US" sz="2800" b="0" i="0" u="none" strike="noStrike" kern="0" cap="none" spc="0" normalizeH="0" baseline="0" noProof="0" dirty="0">
                <a:ln>
                  <a:noFill/>
                </a:ln>
                <a:solidFill>
                  <a:srgbClr val="FFFFFF"/>
                </a:solidFill>
                <a:effectLst/>
                <a:uLnTx/>
                <a:uFillTx/>
                <a:latin typeface="Avenir Next" panose="020B0503020202020204" pitchFamily="34" charset="0"/>
                <a:ea typeface="Helvetica Neue"/>
                <a:cs typeface="Helvetica Neue"/>
                <a:sym typeface="Helvetica Neue"/>
              </a:rPr>
              <a:t>How is providing removal explanations associated with user attitudes?</a:t>
            </a:r>
          </a:p>
        </p:txBody>
      </p:sp>
      <p:sp>
        <p:nvSpPr>
          <p:cNvPr id="36" name="Contributions">
            <a:extLst>
              <a:ext uri="{FF2B5EF4-FFF2-40B4-BE49-F238E27FC236}">
                <a16:creationId xmlns:a16="http://schemas.microsoft.com/office/drawing/2014/main" id="{E6F407AF-6451-3A43-B027-EE9F5B5DB828}"/>
              </a:ext>
            </a:extLst>
          </p:cNvPr>
          <p:cNvSpPr txBox="1"/>
          <p:nvPr/>
        </p:nvSpPr>
        <p:spPr>
          <a:xfrm>
            <a:off x="653898" y="127833"/>
            <a:ext cx="10884204" cy="60394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40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3456" b="1" i="0" u="none" strike="noStrike" kern="0" cap="none" spc="0" normalizeH="0" baseline="0" noProof="0" dirty="0">
                <a:ln>
                  <a:noFill/>
                </a:ln>
                <a:solidFill>
                  <a:srgbClr val="FFFFFF"/>
                </a:solidFill>
                <a:effectLst/>
                <a:uLnTx/>
                <a:uFillTx/>
                <a:latin typeface="Avenir Next"/>
                <a:sym typeface="Avenir Next"/>
              </a:rPr>
              <a:t>Transparency: Study </a:t>
            </a:r>
            <a:r>
              <a:rPr lang="en-US" sz="3456" b="1" kern="0" dirty="0"/>
              <a:t>1</a:t>
            </a:r>
            <a:endParaRPr kumimoji="0" sz="3456" b="1" i="0" u="none" strike="noStrike" kern="0" cap="none" spc="0" normalizeH="0" baseline="0" noProof="0" dirty="0">
              <a:ln>
                <a:noFill/>
              </a:ln>
              <a:solidFill>
                <a:srgbClr val="FFFFFF"/>
              </a:solidFill>
              <a:effectLst/>
              <a:uLnTx/>
              <a:uFillTx/>
              <a:latin typeface="Avenir Next"/>
              <a:sym typeface="Avenir Next"/>
            </a:endParaRPr>
          </a:p>
        </p:txBody>
      </p:sp>
      <p:sp>
        <p:nvSpPr>
          <p:cNvPr id="8" name="Rectangle 7">
            <a:extLst>
              <a:ext uri="{FF2B5EF4-FFF2-40B4-BE49-F238E27FC236}">
                <a16:creationId xmlns:a16="http://schemas.microsoft.com/office/drawing/2014/main" id="{AE300A9A-79CD-EB40-9A0C-CFC0D7B822FF}"/>
              </a:ext>
            </a:extLst>
          </p:cNvPr>
          <p:cNvSpPr/>
          <p:nvPr/>
        </p:nvSpPr>
        <p:spPr>
          <a:xfrm>
            <a:off x="241226" y="1687003"/>
            <a:ext cx="2930849" cy="78147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Transparency</a:t>
            </a:r>
          </a:p>
        </p:txBody>
      </p:sp>
    </p:spTree>
    <p:extLst>
      <p:ext uri="{BB962C8B-B14F-4D97-AF65-F5344CB8AC3E}">
        <p14:creationId xmlns:p14="http://schemas.microsoft.com/office/powerpoint/2010/main" val="107816933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8F1A-C78A-9148-9BAB-1C69F5CD009B}"/>
              </a:ext>
            </a:extLst>
          </p:cNvPr>
          <p:cNvSpPr>
            <a:spLocks noGrp="1"/>
          </p:cNvSpPr>
          <p:nvPr>
            <p:ph type="title"/>
          </p:nvPr>
        </p:nvSpPr>
        <p:spPr/>
        <p:txBody>
          <a:bodyPr vert="horz" lIns="91440" tIns="45720" rIns="91440" bIns="45720" rtlCol="0" anchor="b">
            <a:normAutofit/>
          </a:bodyPr>
          <a:lstStyle/>
          <a:p>
            <a:r>
              <a:rPr lang="en-US" sz="7200" kern="1200" dirty="0">
                <a:ea typeface="+mj-ea"/>
                <a:cs typeface="+mj-cs"/>
              </a:rPr>
              <a:t>Survey</a:t>
            </a:r>
          </a:p>
        </p:txBody>
      </p:sp>
      <p:pic>
        <p:nvPicPr>
          <p:cNvPr id="7" name="Content Placeholder 6" descr="A screenshot of a social media post&#10;&#10;Description automatically generated">
            <a:extLst>
              <a:ext uri="{FF2B5EF4-FFF2-40B4-BE49-F238E27FC236}">
                <a16:creationId xmlns:a16="http://schemas.microsoft.com/office/drawing/2014/main" id="{9BEB61DF-1C8B-4741-BE20-3B58C2A691CC}"/>
              </a:ext>
            </a:extLst>
          </p:cNvPr>
          <p:cNvPicPr>
            <a:picLocks noGrp="1" noChangeAspect="1"/>
          </p:cNvPicPr>
          <p:nvPr>
            <p:ph type="pic" idx="1"/>
          </p:nvPr>
        </p:nvPicPr>
        <p:blipFill>
          <a:blip r:embed="rId2">
            <a:alphaModFix amt="80000"/>
          </a:blip>
          <a:srcRect t="17305" b="17305"/>
          <a:stretch>
            <a:fillRect/>
          </a:stretch>
        </p:blipFill>
        <p:spPr>
          <a:prstGeom prst="rect">
            <a:avLst/>
          </a:prstGeom>
        </p:spPr>
      </p:pic>
      <p:sp>
        <p:nvSpPr>
          <p:cNvPr id="3" name="Content Placeholder 2">
            <a:extLst>
              <a:ext uri="{FF2B5EF4-FFF2-40B4-BE49-F238E27FC236}">
                <a16:creationId xmlns:a16="http://schemas.microsoft.com/office/drawing/2014/main" id="{D423E029-24C5-1F4D-B75D-ED2F96878184}"/>
              </a:ext>
            </a:extLst>
          </p:cNvPr>
          <p:cNvSpPr>
            <a:spLocks noGrp="1"/>
          </p:cNvSpPr>
          <p:nvPr>
            <p:ph type="body" sz="half" idx="2"/>
          </p:nvPr>
        </p:nvSpPr>
        <p:spPr/>
        <p:txBody>
          <a:bodyPr vert="horz" lIns="91440" tIns="45720" rIns="91440" bIns="45720" rtlCol="0">
            <a:normAutofit/>
          </a:bodyPr>
          <a:lstStyle/>
          <a:p>
            <a:pPr marL="0" indent="0">
              <a:buNone/>
            </a:pPr>
            <a:r>
              <a:rPr lang="en-US" sz="3600" kern="1200" dirty="0">
                <a:solidFill>
                  <a:schemeClr val="tx1"/>
                </a:solidFill>
                <a:ea typeface="+mn-ea"/>
                <a:cs typeface="+mn-cs"/>
              </a:rPr>
              <a:t>907 Reddit users who experienced content removals</a:t>
            </a:r>
          </a:p>
        </p:txBody>
      </p:sp>
      <p:sp>
        <p:nvSpPr>
          <p:cNvPr id="5" name="Slide Number Placeholder 4">
            <a:extLst>
              <a:ext uri="{FF2B5EF4-FFF2-40B4-BE49-F238E27FC236}">
                <a16:creationId xmlns:a16="http://schemas.microsoft.com/office/drawing/2014/main" id="{9C402971-ACF1-6F4F-A58B-19362B52719A}"/>
              </a:ext>
            </a:extLst>
          </p:cNvPr>
          <p:cNvSpPr>
            <a:spLocks noGrp="1"/>
          </p:cNvSpPr>
          <p:nvPr>
            <p:ph type="sldNum" sz="quarter" idx="12"/>
          </p:nvPr>
        </p:nvSpPr>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Avenir Next" panose="020B0503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26</a:t>
            </a:fld>
            <a:endParaRPr kumimoji="0" lang="en-US" sz="1200" b="0" i="0" u="none" strike="noStrike" kern="1200" cap="none" spc="0" normalizeH="0" baseline="0" noProof="0" dirty="0">
              <a:ln>
                <a:noFill/>
              </a:ln>
              <a:solidFill>
                <a:prstClr val="black">
                  <a:tint val="75000"/>
                </a:prstClr>
              </a:solidFill>
              <a:effectLst/>
              <a:uLnTx/>
              <a:uFillTx/>
              <a:latin typeface="Avenir Next" panose="020B0503020202020204" pitchFamily="34" charset="0"/>
              <a:ea typeface="+mn-ea"/>
              <a:cs typeface="+mn-cs"/>
            </a:endParaRPr>
          </a:p>
        </p:txBody>
      </p:sp>
      <p:sp>
        <p:nvSpPr>
          <p:cNvPr id="9" name="Rectangle 8">
            <a:extLst>
              <a:ext uri="{FF2B5EF4-FFF2-40B4-BE49-F238E27FC236}">
                <a16:creationId xmlns:a16="http://schemas.microsoft.com/office/drawing/2014/main" id="{727C91E4-49C1-B74B-9103-85CD616856D9}"/>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520035-1B5F-DE43-BA67-8F2CE7633228}"/>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t>
            </a:r>
          </a:p>
        </p:txBody>
      </p:sp>
    </p:spTree>
    <p:extLst>
      <p:ext uri="{BB962C8B-B14F-4D97-AF65-F5344CB8AC3E}">
        <p14:creationId xmlns:p14="http://schemas.microsoft.com/office/powerpoint/2010/main" val="3487659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1F7D3-E8FC-C745-904E-B3C8B4E8479F}"/>
              </a:ext>
            </a:extLst>
          </p:cNvPr>
          <p:cNvSpPr>
            <a:spLocks noGrp="1"/>
          </p:cNvSpPr>
          <p:nvPr>
            <p:ph type="title"/>
          </p:nvPr>
        </p:nvSpPr>
        <p:spPr>
          <a:xfrm>
            <a:off x="838200" y="706086"/>
            <a:ext cx="10515600" cy="1325563"/>
          </a:xfrm>
        </p:spPr>
        <p:txBody>
          <a:bodyPr>
            <a:normAutofit/>
          </a:bodyPr>
          <a:lstStyle/>
          <a:p>
            <a:r>
              <a:rPr lang="en-US" sz="5400" dirty="0"/>
              <a:t>Data collection goals</a:t>
            </a:r>
          </a:p>
        </p:txBody>
      </p:sp>
      <p:sp>
        <p:nvSpPr>
          <p:cNvPr id="3" name="Content Placeholder 2">
            <a:extLst>
              <a:ext uri="{FF2B5EF4-FFF2-40B4-BE49-F238E27FC236}">
                <a16:creationId xmlns:a16="http://schemas.microsoft.com/office/drawing/2014/main" id="{8BEAFA3F-03D8-464B-B246-69A4F2634BE7}"/>
              </a:ext>
            </a:extLst>
          </p:cNvPr>
          <p:cNvSpPr>
            <a:spLocks noGrp="1"/>
          </p:cNvSpPr>
          <p:nvPr>
            <p:ph idx="4294967295"/>
          </p:nvPr>
        </p:nvSpPr>
        <p:spPr>
          <a:xfrm>
            <a:off x="838200" y="2336613"/>
            <a:ext cx="10515600" cy="1434410"/>
          </a:xfrm>
        </p:spPr>
        <p:txBody>
          <a:bodyPr>
            <a:normAutofit/>
          </a:bodyPr>
          <a:lstStyle/>
          <a:p>
            <a:r>
              <a:rPr lang="en-US" dirty="0"/>
              <a:t>Submission should be recent</a:t>
            </a:r>
          </a:p>
          <a:p>
            <a:r>
              <a:rPr lang="en-US" dirty="0"/>
              <a:t>Enough time for moderators to review post</a:t>
            </a:r>
          </a:p>
        </p:txBody>
      </p:sp>
      <p:sp>
        <p:nvSpPr>
          <p:cNvPr id="4" name="TextBox 3">
            <a:extLst>
              <a:ext uri="{FF2B5EF4-FFF2-40B4-BE49-F238E27FC236}">
                <a16:creationId xmlns:a16="http://schemas.microsoft.com/office/drawing/2014/main" id="{9C34F9D0-5941-9A4E-852D-5012CC1B1D61}"/>
              </a:ext>
            </a:extLst>
          </p:cNvPr>
          <p:cNvSpPr txBox="1"/>
          <p:nvPr/>
        </p:nvSpPr>
        <p:spPr>
          <a:xfrm>
            <a:off x="2878260" y="4738432"/>
            <a:ext cx="6435480" cy="132343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Survey request sent 3-10 hours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after post submission</a:t>
            </a:r>
          </a:p>
        </p:txBody>
      </p:sp>
      <p:sp>
        <p:nvSpPr>
          <p:cNvPr id="5" name="Down Arrow 4">
            <a:extLst>
              <a:ext uri="{FF2B5EF4-FFF2-40B4-BE49-F238E27FC236}">
                <a16:creationId xmlns:a16="http://schemas.microsoft.com/office/drawing/2014/main" id="{F6E3C806-FEA4-3A44-B026-D77D46A48798}"/>
              </a:ext>
            </a:extLst>
          </p:cNvPr>
          <p:cNvSpPr/>
          <p:nvPr/>
        </p:nvSpPr>
        <p:spPr>
          <a:xfrm>
            <a:off x="5853684" y="3760024"/>
            <a:ext cx="484632" cy="978408"/>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aramond" panose="02020404030301010803" pitchFamily="18" charset="0"/>
              <a:ea typeface="+mn-ea"/>
              <a:cs typeface="+mn-cs"/>
            </a:endParaRPr>
          </a:p>
        </p:txBody>
      </p:sp>
      <p:sp>
        <p:nvSpPr>
          <p:cNvPr id="6" name="Rectangle 5">
            <a:extLst>
              <a:ext uri="{FF2B5EF4-FFF2-40B4-BE49-F238E27FC236}">
                <a16:creationId xmlns:a16="http://schemas.microsoft.com/office/drawing/2014/main" id="{969A0551-1275-F744-BD1D-74B0350671E9}"/>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4F66F2-F771-2A4A-944E-9CB165ECBB07}"/>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t>
            </a:r>
          </a:p>
        </p:txBody>
      </p:sp>
    </p:spTree>
    <p:extLst>
      <p:ext uri="{BB962C8B-B14F-4D97-AF65-F5344CB8AC3E}">
        <p14:creationId xmlns:p14="http://schemas.microsoft.com/office/powerpoint/2010/main" val="329786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935A69-4138-C040-8F89-4B1BEF21CFE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19" name="Rectangle 18">
            <a:extLst>
              <a:ext uri="{FF2B5EF4-FFF2-40B4-BE49-F238E27FC236}">
                <a16:creationId xmlns:a16="http://schemas.microsoft.com/office/drawing/2014/main" id="{DAF3D024-8D56-974C-BEB2-7BDA485134AC}"/>
              </a:ext>
            </a:extLst>
          </p:cNvPr>
          <p:cNvSpPr/>
          <p:nvPr/>
        </p:nvSpPr>
        <p:spPr>
          <a:xfrm>
            <a:off x="811140" y="1207246"/>
            <a:ext cx="2832774" cy="1121312"/>
          </a:xfrm>
          <a:prstGeom prst="rect">
            <a:avLst/>
          </a:prstGeom>
          <a:solidFill>
            <a:schemeClr val="bg1">
              <a:lumMod val="65000"/>
            </a:schemeClr>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Sample recent Reddit posts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PRAW API</a:t>
            </a:r>
          </a:p>
        </p:txBody>
      </p:sp>
      <p:sp>
        <p:nvSpPr>
          <p:cNvPr id="20" name="Rectangle 19">
            <a:extLst>
              <a:ext uri="{FF2B5EF4-FFF2-40B4-BE49-F238E27FC236}">
                <a16:creationId xmlns:a16="http://schemas.microsoft.com/office/drawing/2014/main" id="{18210630-B9F0-F54F-A35D-82283C3A9132}"/>
              </a:ext>
            </a:extLst>
          </p:cNvPr>
          <p:cNvSpPr/>
          <p:nvPr/>
        </p:nvSpPr>
        <p:spPr>
          <a:xfrm>
            <a:off x="5380778" y="1235132"/>
            <a:ext cx="2383958" cy="1121312"/>
          </a:xfrm>
          <a:prstGeom prst="rect">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Posted within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past 12 hours?</a:t>
            </a:r>
            <a:endPar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endParaRPr>
          </a:p>
        </p:txBody>
      </p:sp>
      <p:cxnSp>
        <p:nvCxnSpPr>
          <p:cNvPr id="21" name="Straight Arrow Connector 20">
            <a:extLst>
              <a:ext uri="{FF2B5EF4-FFF2-40B4-BE49-F238E27FC236}">
                <a16:creationId xmlns:a16="http://schemas.microsoft.com/office/drawing/2014/main" id="{BBC3535A-798B-094A-8B0F-BCEB21B1821B}"/>
              </a:ext>
            </a:extLst>
          </p:cNvPr>
          <p:cNvCxnSpPr>
            <a:cxnSpLocks/>
          </p:cNvCxnSpPr>
          <p:nvPr/>
        </p:nvCxnSpPr>
        <p:spPr>
          <a:xfrm>
            <a:off x="7787808" y="1763551"/>
            <a:ext cx="1165380"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97AD4E0-6CAE-FC42-80DB-4596D1B05179}"/>
              </a:ext>
            </a:extLst>
          </p:cNvPr>
          <p:cNvCxnSpPr>
            <a:cxnSpLocks/>
          </p:cNvCxnSpPr>
          <p:nvPr/>
        </p:nvCxnSpPr>
        <p:spPr>
          <a:xfrm>
            <a:off x="3727044" y="1767902"/>
            <a:ext cx="498592"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6024D2B-FFE5-744E-B5AB-5DEA4D596CAD}"/>
              </a:ext>
            </a:extLst>
          </p:cNvPr>
          <p:cNvSpPr/>
          <p:nvPr/>
        </p:nvSpPr>
        <p:spPr>
          <a:xfrm>
            <a:off x="4420906" y="1416875"/>
            <a:ext cx="182880" cy="182880"/>
          </a:xfrm>
          <a:prstGeom prst="rect">
            <a:avLst/>
          </a:prstGeom>
          <a:solidFill>
            <a:schemeClr val="bg1">
              <a:lumMod val="9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B538EEC-294F-B848-8FB1-BA6FEFBB1483}"/>
              </a:ext>
            </a:extLst>
          </p:cNvPr>
          <p:cNvSpPr/>
          <p:nvPr/>
        </p:nvSpPr>
        <p:spPr>
          <a:xfrm>
            <a:off x="4420906" y="1672111"/>
            <a:ext cx="182880" cy="182880"/>
          </a:xfrm>
          <a:prstGeom prst="rect">
            <a:avLst/>
          </a:prstGeom>
          <a:solidFill>
            <a:schemeClr val="bg1">
              <a:lumMod val="9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DB00EA9-77DA-794E-8D0E-D6D60BC1C247}"/>
              </a:ext>
            </a:extLst>
          </p:cNvPr>
          <p:cNvSpPr/>
          <p:nvPr/>
        </p:nvSpPr>
        <p:spPr>
          <a:xfrm>
            <a:off x="4420906" y="1927347"/>
            <a:ext cx="182880" cy="182880"/>
          </a:xfrm>
          <a:prstGeom prst="rect">
            <a:avLst/>
          </a:prstGeom>
          <a:solidFill>
            <a:schemeClr val="bg1">
              <a:lumMod val="9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AD2D5D19-6524-314B-9496-6102355FEA8B}"/>
              </a:ext>
            </a:extLst>
          </p:cNvPr>
          <p:cNvSpPr txBox="1"/>
          <p:nvPr/>
        </p:nvSpPr>
        <p:spPr>
          <a:xfrm>
            <a:off x="4350602" y="2021712"/>
            <a:ext cx="26416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27" name="Straight Arrow Connector 26">
            <a:extLst>
              <a:ext uri="{FF2B5EF4-FFF2-40B4-BE49-F238E27FC236}">
                <a16:creationId xmlns:a16="http://schemas.microsoft.com/office/drawing/2014/main" id="{6322995D-7C59-8747-A3DA-8221B42AC780}"/>
              </a:ext>
            </a:extLst>
          </p:cNvPr>
          <p:cNvCxnSpPr>
            <a:cxnSpLocks/>
          </p:cNvCxnSpPr>
          <p:nvPr/>
        </p:nvCxnSpPr>
        <p:spPr>
          <a:xfrm>
            <a:off x="4719562" y="1767902"/>
            <a:ext cx="508816"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E96287F-0109-4640-A0A7-7B37BA06DFBA}"/>
              </a:ext>
            </a:extLst>
          </p:cNvPr>
          <p:cNvSpPr/>
          <p:nvPr/>
        </p:nvSpPr>
        <p:spPr>
          <a:xfrm>
            <a:off x="8953188" y="1158991"/>
            <a:ext cx="2252716" cy="1169550"/>
          </a:xfrm>
          <a:prstGeom prst="rect">
            <a:avLst/>
          </a:prstGeom>
          <a:solidFill>
            <a:schemeClr val="accent6">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Wait for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3 hours</a:t>
            </a:r>
            <a:endPar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endParaRPr>
          </a:p>
        </p:txBody>
      </p:sp>
      <p:sp>
        <p:nvSpPr>
          <p:cNvPr id="29" name="TextBox 28">
            <a:extLst>
              <a:ext uri="{FF2B5EF4-FFF2-40B4-BE49-F238E27FC236}">
                <a16:creationId xmlns:a16="http://schemas.microsoft.com/office/drawing/2014/main" id="{DCE0F3A9-A40B-0B4B-A965-879720CC1557}"/>
              </a:ext>
            </a:extLst>
          </p:cNvPr>
          <p:cNvSpPr txBox="1"/>
          <p:nvPr/>
        </p:nvSpPr>
        <p:spPr>
          <a:xfrm>
            <a:off x="7919050" y="1297552"/>
            <a:ext cx="903774"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If yes</a:t>
            </a:r>
          </a:p>
        </p:txBody>
      </p:sp>
      <p:sp>
        <p:nvSpPr>
          <p:cNvPr id="40" name="Rectangle 39">
            <a:extLst>
              <a:ext uri="{FF2B5EF4-FFF2-40B4-BE49-F238E27FC236}">
                <a16:creationId xmlns:a16="http://schemas.microsoft.com/office/drawing/2014/main" id="{C4953129-35A2-4F48-958F-F63AF22E933A}"/>
              </a:ext>
            </a:extLst>
          </p:cNvPr>
          <p:cNvSpPr/>
          <p:nvPr/>
        </p:nvSpPr>
        <p:spPr>
          <a:xfrm>
            <a:off x="8953188" y="2949296"/>
            <a:ext cx="2252716" cy="983387"/>
          </a:xfrm>
          <a:prstGeom prst="rect">
            <a:avLst/>
          </a:prstGeom>
          <a:solidFill>
            <a:schemeClr val="accent2">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Check removal status</a:t>
            </a:r>
            <a:endPar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endParaRPr>
          </a:p>
        </p:txBody>
      </p:sp>
      <p:cxnSp>
        <p:nvCxnSpPr>
          <p:cNvPr id="41" name="Straight Arrow Connector 40">
            <a:extLst>
              <a:ext uri="{FF2B5EF4-FFF2-40B4-BE49-F238E27FC236}">
                <a16:creationId xmlns:a16="http://schemas.microsoft.com/office/drawing/2014/main" id="{9D4150B9-4F47-4741-A23B-E2DEB8E1F8A8}"/>
              </a:ext>
            </a:extLst>
          </p:cNvPr>
          <p:cNvCxnSpPr>
            <a:cxnSpLocks/>
            <a:stCxn id="40" idx="2"/>
            <a:endCxn id="42" idx="0"/>
          </p:cNvCxnSpPr>
          <p:nvPr/>
        </p:nvCxnSpPr>
        <p:spPr>
          <a:xfrm>
            <a:off x="10079546" y="3932683"/>
            <a:ext cx="1" cy="895875"/>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96A3BDBC-18FC-8445-8CB1-66A9CD04E378}"/>
              </a:ext>
            </a:extLst>
          </p:cNvPr>
          <p:cNvSpPr/>
          <p:nvPr/>
        </p:nvSpPr>
        <p:spPr>
          <a:xfrm>
            <a:off x="8953189" y="4828558"/>
            <a:ext cx="2252716" cy="1364424"/>
          </a:xfrm>
          <a:prstGeom prst="rect">
            <a:avLst/>
          </a:prstGeom>
          <a:solidFill>
            <a:schemeClr val="bg1">
              <a:lumMod val="8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Invite Poster to Participate</a:t>
            </a:r>
            <a:endPar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endParaRPr>
          </a:p>
        </p:txBody>
      </p:sp>
      <p:sp>
        <p:nvSpPr>
          <p:cNvPr id="43" name="TextBox 42">
            <a:extLst>
              <a:ext uri="{FF2B5EF4-FFF2-40B4-BE49-F238E27FC236}">
                <a16:creationId xmlns:a16="http://schemas.microsoft.com/office/drawing/2014/main" id="{58FBCB5C-F2D7-0E4C-89A5-B843F9413D91}"/>
              </a:ext>
            </a:extLst>
          </p:cNvPr>
          <p:cNvSpPr txBox="1"/>
          <p:nvPr/>
        </p:nvSpPr>
        <p:spPr>
          <a:xfrm>
            <a:off x="8277631" y="4149787"/>
            <a:ext cx="170456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If removed</a:t>
            </a:r>
          </a:p>
        </p:txBody>
      </p:sp>
      <p:cxnSp>
        <p:nvCxnSpPr>
          <p:cNvPr id="44" name="Straight Arrow Connector 43">
            <a:extLst>
              <a:ext uri="{FF2B5EF4-FFF2-40B4-BE49-F238E27FC236}">
                <a16:creationId xmlns:a16="http://schemas.microsoft.com/office/drawing/2014/main" id="{96B6847E-55BC-9C41-8DF3-9B5C5AA07F0A}"/>
              </a:ext>
            </a:extLst>
          </p:cNvPr>
          <p:cNvCxnSpPr>
            <a:cxnSpLocks/>
          </p:cNvCxnSpPr>
          <p:nvPr/>
        </p:nvCxnSpPr>
        <p:spPr>
          <a:xfrm>
            <a:off x="10079546" y="2391044"/>
            <a:ext cx="0" cy="441934"/>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CD8BE88-72BD-544A-B432-39FC412ECB42}"/>
              </a:ext>
            </a:extLst>
          </p:cNvPr>
          <p:cNvSpPr txBox="1"/>
          <p:nvPr/>
        </p:nvSpPr>
        <p:spPr>
          <a:xfrm>
            <a:off x="3095131" y="3918099"/>
            <a:ext cx="3490058" cy="120032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30A0"/>
                </a:solidFill>
                <a:effectLst/>
                <a:uLnTx/>
                <a:uFillTx/>
                <a:latin typeface="Avenir Next" panose="020B0503020202020204" pitchFamily="34" charset="0"/>
                <a:ea typeface="+mn-ea"/>
                <a:cs typeface="+mn-cs"/>
              </a:rPr>
              <a:t>Automated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30A0"/>
                </a:solidFill>
                <a:effectLst/>
                <a:uLnTx/>
                <a:uFillTx/>
                <a:latin typeface="Avenir Next" panose="020B0503020202020204" pitchFamily="34" charset="0"/>
                <a:ea typeface="+mn-ea"/>
                <a:cs typeface="+mn-cs"/>
              </a:rPr>
              <a:t>data collection</a:t>
            </a:r>
          </a:p>
        </p:txBody>
      </p:sp>
      <p:sp>
        <p:nvSpPr>
          <p:cNvPr id="30" name="Rectangle 29">
            <a:extLst>
              <a:ext uri="{FF2B5EF4-FFF2-40B4-BE49-F238E27FC236}">
                <a16:creationId xmlns:a16="http://schemas.microsoft.com/office/drawing/2014/main" id="{89DB9DC7-2C18-F945-BC30-DBCB489F61FC}"/>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86A042-D947-DC40-B191-858427FE1303}"/>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t>
            </a:r>
          </a:p>
        </p:txBody>
      </p:sp>
    </p:spTree>
    <p:extLst>
      <p:ext uri="{BB962C8B-B14F-4D97-AF65-F5344CB8AC3E}">
        <p14:creationId xmlns:p14="http://schemas.microsoft.com/office/powerpoint/2010/main" val="161903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P spid="24" grpId="0" animBg="1"/>
      <p:bldP spid="25" grpId="0" animBg="1"/>
      <p:bldP spid="26" grpId="0"/>
      <p:bldP spid="28" grpId="0" animBg="1"/>
      <p:bldP spid="29" grpId="0"/>
      <p:bldP spid="40" grpId="0" animBg="1"/>
      <p:bldP spid="42" grpId="0" animBg="1"/>
      <p:bldP spid="43" grpId="0"/>
      <p:bldP spid="4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A2A6E-212A-5848-80AC-A0597A89CD74}"/>
              </a:ext>
            </a:extLst>
          </p:cNvPr>
          <p:cNvSpPr>
            <a:spLocks noGrp="1"/>
          </p:cNvSpPr>
          <p:nvPr>
            <p:ph type="title"/>
          </p:nvPr>
        </p:nvSpPr>
        <p:spPr>
          <a:xfrm>
            <a:off x="838200" y="503672"/>
            <a:ext cx="10515600" cy="1325563"/>
          </a:xfrm>
        </p:spPr>
        <p:txBody>
          <a:bodyPr/>
          <a:lstStyle/>
          <a:p>
            <a:r>
              <a:rPr lang="en-US" dirty="0"/>
              <a:t>Survey questions</a:t>
            </a:r>
          </a:p>
        </p:txBody>
      </p:sp>
      <p:sp>
        <p:nvSpPr>
          <p:cNvPr id="3" name="Content Placeholder 2">
            <a:extLst>
              <a:ext uri="{FF2B5EF4-FFF2-40B4-BE49-F238E27FC236}">
                <a16:creationId xmlns:a16="http://schemas.microsoft.com/office/drawing/2014/main" id="{4A4A7921-2EAD-DB4E-8D05-DE2F0A5AF62D}"/>
              </a:ext>
            </a:extLst>
          </p:cNvPr>
          <p:cNvSpPr>
            <a:spLocks noGrp="1"/>
          </p:cNvSpPr>
          <p:nvPr>
            <p:ph idx="4294967295"/>
          </p:nvPr>
        </p:nvSpPr>
        <p:spPr>
          <a:xfrm>
            <a:off x="818712" y="1898073"/>
            <a:ext cx="10554574" cy="4243113"/>
          </a:xfrm>
        </p:spPr>
        <p:txBody>
          <a:bodyPr anchor="ctr">
            <a:normAutofit/>
          </a:bodyPr>
          <a:lstStyle/>
          <a:p>
            <a:r>
              <a:rPr lang="en-US" sz="3600" dirty="0"/>
              <a:t>Multiple Choice Questions</a:t>
            </a:r>
          </a:p>
          <a:p>
            <a:pPr lvl="1"/>
            <a:r>
              <a:rPr lang="en-US" sz="3200" dirty="0"/>
              <a:t>Regression analyses</a:t>
            </a:r>
          </a:p>
          <a:p>
            <a:r>
              <a:rPr lang="en-US" sz="3600" dirty="0"/>
              <a:t>Open-ended Questions:</a:t>
            </a:r>
          </a:p>
          <a:p>
            <a:pPr lvl="1"/>
            <a:r>
              <a:rPr lang="en-US" sz="3200" dirty="0"/>
              <a:t>e.g., “Please explain how you feel about the post removal”</a:t>
            </a:r>
          </a:p>
          <a:p>
            <a:pPr lvl="1"/>
            <a:r>
              <a:rPr lang="en-US" sz="3200" dirty="0"/>
              <a:t>Inductive analysis</a:t>
            </a:r>
          </a:p>
          <a:p>
            <a:endParaRPr lang="en-US" sz="3600" dirty="0"/>
          </a:p>
        </p:txBody>
      </p:sp>
      <p:sp>
        <p:nvSpPr>
          <p:cNvPr id="4" name="Rectangle 3">
            <a:extLst>
              <a:ext uri="{FF2B5EF4-FFF2-40B4-BE49-F238E27FC236}">
                <a16:creationId xmlns:a16="http://schemas.microsoft.com/office/drawing/2014/main" id="{9C6086AB-280D-6441-BA7A-8B7A0791F4DA}"/>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5C4C9D-65B1-3D4F-AEE4-F68F486DBE1A}"/>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t>
            </a:r>
          </a:p>
        </p:txBody>
      </p:sp>
    </p:spTree>
    <p:extLst>
      <p:ext uri="{BB962C8B-B14F-4D97-AF65-F5344CB8AC3E}">
        <p14:creationId xmlns:p14="http://schemas.microsoft.com/office/powerpoint/2010/main" val="109483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863223-4C11-D048-A0FF-204B2945BB0D}"/>
              </a:ext>
            </a:extLst>
          </p:cNvPr>
          <p:cNvSpPr>
            <a:spLocks noGrp="1"/>
          </p:cNvSpPr>
          <p:nvPr>
            <p:ph type="title"/>
          </p:nvPr>
        </p:nvSpPr>
        <p:spPr>
          <a:noFill/>
        </p:spPr>
        <p:txBody>
          <a:bodyPr/>
          <a:lstStyle/>
          <a:p>
            <a:r>
              <a:rPr lang="en-US" dirty="0"/>
              <a:t>Facebook’s internal rulebook for content moderation:</a:t>
            </a:r>
            <a:endParaRPr lang="en-US" b="1" dirty="0"/>
          </a:p>
        </p:txBody>
      </p:sp>
      <p:sp>
        <p:nvSpPr>
          <p:cNvPr id="4" name="Slide Number Placeholder 3">
            <a:extLst>
              <a:ext uri="{FF2B5EF4-FFF2-40B4-BE49-F238E27FC236}">
                <a16:creationId xmlns:a16="http://schemas.microsoft.com/office/drawing/2014/main" id="{93424D16-9837-1548-B4D0-EA7E91108265}"/>
              </a:ext>
            </a:extLst>
          </p:cNvPr>
          <p:cNvSpPr>
            <a:spLocks noGrp="1"/>
          </p:cNvSpPr>
          <p:nvPr>
            <p:ph type="sldNum" sz="quarter" idx="12"/>
          </p:nvPr>
        </p:nvSpPr>
        <p:spPr/>
        <p:txBody>
          <a:bodyPr/>
          <a:lstStyle/>
          <a:p>
            <a:fld id="{EEBB84EA-720A-924D-995C-2965551D1999}" type="slidenum">
              <a:rPr lang="en-US" smtClean="0"/>
              <a:t>3</a:t>
            </a:fld>
            <a:endParaRPr lang="en-US"/>
          </a:p>
        </p:txBody>
      </p:sp>
      <p:sp>
        <p:nvSpPr>
          <p:cNvPr id="6" name="Oval Callout 5">
            <a:extLst>
              <a:ext uri="{FF2B5EF4-FFF2-40B4-BE49-F238E27FC236}">
                <a16:creationId xmlns:a16="http://schemas.microsoft.com/office/drawing/2014/main" id="{BBCD5AEF-F443-9E4D-90A5-1EF4051C4A31}"/>
              </a:ext>
            </a:extLst>
          </p:cNvPr>
          <p:cNvSpPr/>
          <p:nvPr/>
        </p:nvSpPr>
        <p:spPr>
          <a:xfrm>
            <a:off x="6481329" y="2072541"/>
            <a:ext cx="3493944" cy="1246908"/>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7030A0"/>
                </a:solidFill>
                <a:latin typeface="Avenir Next" panose="020B0503020202020204" pitchFamily="34" charset="0"/>
              </a:rPr>
              <a:t>I hope someone kills you</a:t>
            </a:r>
          </a:p>
        </p:txBody>
      </p:sp>
      <p:sp>
        <p:nvSpPr>
          <p:cNvPr id="7" name="Oval Callout 6">
            <a:extLst>
              <a:ext uri="{FF2B5EF4-FFF2-40B4-BE49-F238E27FC236}">
                <a16:creationId xmlns:a16="http://schemas.microsoft.com/office/drawing/2014/main" id="{FFAA0925-08DF-684C-9CCB-FB033334ED19}"/>
              </a:ext>
            </a:extLst>
          </p:cNvPr>
          <p:cNvSpPr/>
          <p:nvPr/>
        </p:nvSpPr>
        <p:spPr>
          <a:xfrm>
            <a:off x="2350943" y="2072541"/>
            <a:ext cx="2812474" cy="1187019"/>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7030A0"/>
                </a:solidFill>
                <a:latin typeface="Avenir Next" panose="020B0503020202020204" pitchFamily="34" charset="0"/>
              </a:rPr>
              <a:t>Let’s beat up fat kids</a:t>
            </a:r>
          </a:p>
        </p:txBody>
      </p:sp>
      <p:sp>
        <p:nvSpPr>
          <p:cNvPr id="10" name="Oval Callout 9">
            <a:extLst>
              <a:ext uri="{FF2B5EF4-FFF2-40B4-BE49-F238E27FC236}">
                <a16:creationId xmlns:a16="http://schemas.microsoft.com/office/drawing/2014/main" id="{ABA86B66-DE72-BE4D-AB85-1AAF17A89FE6}"/>
              </a:ext>
            </a:extLst>
          </p:cNvPr>
          <p:cNvSpPr/>
          <p:nvPr/>
        </p:nvSpPr>
        <p:spPr>
          <a:xfrm>
            <a:off x="1749301" y="3598441"/>
            <a:ext cx="2812474" cy="1187019"/>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7030A0"/>
                </a:solidFill>
                <a:latin typeface="Avenir Next" panose="020B0503020202020204" pitchFamily="34" charset="0"/>
              </a:rPr>
              <a:t>Someone shoot Trump</a:t>
            </a:r>
          </a:p>
        </p:txBody>
      </p:sp>
      <p:sp>
        <p:nvSpPr>
          <p:cNvPr id="11" name="Oval Callout 10">
            <a:extLst>
              <a:ext uri="{FF2B5EF4-FFF2-40B4-BE49-F238E27FC236}">
                <a16:creationId xmlns:a16="http://schemas.microsoft.com/office/drawing/2014/main" id="{56E6EA92-6DF8-244E-B9D8-52403E2E779C}"/>
              </a:ext>
            </a:extLst>
          </p:cNvPr>
          <p:cNvSpPr/>
          <p:nvPr/>
        </p:nvSpPr>
        <p:spPr>
          <a:xfrm>
            <a:off x="6632702" y="3566365"/>
            <a:ext cx="3809997" cy="1343890"/>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7030A0"/>
                </a:solidFill>
                <a:latin typeface="Avenir Next" panose="020B0503020202020204" pitchFamily="34" charset="0"/>
              </a:rPr>
              <a:t>#stab and become the fear of the Zionist.</a:t>
            </a:r>
          </a:p>
        </p:txBody>
      </p:sp>
      <p:sp>
        <p:nvSpPr>
          <p:cNvPr id="13" name="TextBox 12">
            <a:extLst>
              <a:ext uri="{FF2B5EF4-FFF2-40B4-BE49-F238E27FC236}">
                <a16:creationId xmlns:a16="http://schemas.microsoft.com/office/drawing/2014/main" id="{21A8B140-834A-9642-8A86-956F37F85005}"/>
              </a:ext>
            </a:extLst>
          </p:cNvPr>
          <p:cNvSpPr txBox="1"/>
          <p:nvPr/>
        </p:nvSpPr>
        <p:spPr>
          <a:xfrm>
            <a:off x="1950833" y="1937604"/>
            <a:ext cx="800219" cy="830997"/>
          </a:xfrm>
          <a:prstGeom prst="rect">
            <a:avLst/>
          </a:prstGeom>
          <a:noFill/>
        </p:spPr>
        <p:txBody>
          <a:bodyPr wrap="none" rtlCol="0">
            <a:spAutoFit/>
          </a:bodyPr>
          <a:lstStyle/>
          <a:p>
            <a:r>
              <a:rPr lang="en-US" sz="4800" dirty="0">
                <a:latin typeface="Avenir Next" panose="020B0503020202020204" pitchFamily="34" charset="0"/>
              </a:rPr>
              <a:t>✅</a:t>
            </a:r>
          </a:p>
        </p:txBody>
      </p:sp>
      <p:sp>
        <p:nvSpPr>
          <p:cNvPr id="14" name="TextBox 13">
            <a:extLst>
              <a:ext uri="{FF2B5EF4-FFF2-40B4-BE49-F238E27FC236}">
                <a16:creationId xmlns:a16="http://schemas.microsoft.com/office/drawing/2014/main" id="{B86E3592-7540-6841-A13B-37BA1431FDE1}"/>
              </a:ext>
            </a:extLst>
          </p:cNvPr>
          <p:cNvSpPr txBox="1"/>
          <p:nvPr/>
        </p:nvSpPr>
        <p:spPr>
          <a:xfrm>
            <a:off x="6081219" y="1937604"/>
            <a:ext cx="800219" cy="830997"/>
          </a:xfrm>
          <a:prstGeom prst="rect">
            <a:avLst/>
          </a:prstGeom>
          <a:noFill/>
        </p:spPr>
        <p:txBody>
          <a:bodyPr wrap="none" rtlCol="0">
            <a:spAutoFit/>
          </a:bodyPr>
          <a:lstStyle/>
          <a:p>
            <a:r>
              <a:rPr lang="en-US" sz="4800" dirty="0">
                <a:latin typeface="Avenir Next" panose="020B0503020202020204" pitchFamily="34" charset="0"/>
              </a:rPr>
              <a:t>✅</a:t>
            </a:r>
          </a:p>
        </p:txBody>
      </p:sp>
      <p:sp>
        <p:nvSpPr>
          <p:cNvPr id="15" name="Rectangle 14">
            <a:extLst>
              <a:ext uri="{FF2B5EF4-FFF2-40B4-BE49-F238E27FC236}">
                <a16:creationId xmlns:a16="http://schemas.microsoft.com/office/drawing/2014/main" id="{AABE162B-48F7-5546-AF8F-C107641B7016}"/>
              </a:ext>
            </a:extLst>
          </p:cNvPr>
          <p:cNvSpPr/>
          <p:nvPr/>
        </p:nvSpPr>
        <p:spPr>
          <a:xfrm>
            <a:off x="1251597" y="3553388"/>
            <a:ext cx="800219" cy="830997"/>
          </a:xfrm>
          <a:prstGeom prst="rect">
            <a:avLst/>
          </a:prstGeom>
        </p:spPr>
        <p:txBody>
          <a:bodyPr wrap="none">
            <a:spAutoFit/>
          </a:bodyPr>
          <a:lstStyle/>
          <a:p>
            <a:r>
              <a:rPr lang="en-US" sz="4800" dirty="0">
                <a:latin typeface="Avenir Next" panose="020B0503020202020204" pitchFamily="34" charset="0"/>
              </a:rPr>
              <a:t>❌</a:t>
            </a:r>
            <a:endParaRPr lang="en-US" dirty="0">
              <a:latin typeface="Avenir Next" panose="020B0503020202020204" pitchFamily="34" charset="0"/>
            </a:endParaRPr>
          </a:p>
        </p:txBody>
      </p:sp>
      <p:sp>
        <p:nvSpPr>
          <p:cNvPr id="16" name="TextBox 15">
            <a:extLst>
              <a:ext uri="{FF2B5EF4-FFF2-40B4-BE49-F238E27FC236}">
                <a16:creationId xmlns:a16="http://schemas.microsoft.com/office/drawing/2014/main" id="{70ADA248-858D-A84D-A19F-2E13568022D0}"/>
              </a:ext>
            </a:extLst>
          </p:cNvPr>
          <p:cNvSpPr txBox="1"/>
          <p:nvPr/>
        </p:nvSpPr>
        <p:spPr>
          <a:xfrm>
            <a:off x="6153072" y="3559346"/>
            <a:ext cx="800219" cy="830997"/>
          </a:xfrm>
          <a:prstGeom prst="rect">
            <a:avLst/>
          </a:prstGeom>
          <a:noFill/>
        </p:spPr>
        <p:txBody>
          <a:bodyPr wrap="none" rtlCol="0">
            <a:spAutoFit/>
          </a:bodyPr>
          <a:lstStyle/>
          <a:p>
            <a:r>
              <a:rPr lang="en-US" sz="4800" dirty="0">
                <a:latin typeface="Avenir Next" panose="020B0503020202020204" pitchFamily="34" charset="0"/>
              </a:rPr>
              <a:t>❌</a:t>
            </a:r>
            <a:endParaRPr lang="en-US" dirty="0">
              <a:latin typeface="Avenir Next" panose="020B0503020202020204" pitchFamily="34" charset="0"/>
            </a:endParaRPr>
          </a:p>
        </p:txBody>
      </p:sp>
    </p:spTree>
    <p:extLst>
      <p:ext uri="{BB962C8B-B14F-4D97-AF65-F5344CB8AC3E}">
        <p14:creationId xmlns:p14="http://schemas.microsoft.com/office/powerpoint/2010/main" val="2177115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C9F370-2BF6-4B44-B19C-1BA1D2B252A5}"/>
              </a:ext>
            </a:extLst>
          </p:cNvPr>
          <p:cNvSpPr>
            <a:spLocks noGrp="1"/>
          </p:cNvSpPr>
          <p:nvPr>
            <p:ph type="sldNum" sz="quarter" idx="12"/>
          </p:nvPr>
        </p:nvSpPr>
        <p:spPr>
          <a:xfrm>
            <a:off x="8610600" y="6656394"/>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5" name="Content Placeholder 2">
            <a:extLst>
              <a:ext uri="{FF2B5EF4-FFF2-40B4-BE49-F238E27FC236}">
                <a16:creationId xmlns:a16="http://schemas.microsoft.com/office/drawing/2014/main" id="{15EA498C-9ECE-A743-825F-55E82B5205A8}"/>
              </a:ext>
            </a:extLst>
          </p:cNvPr>
          <p:cNvSpPr txBox="1">
            <a:spLocks/>
          </p:cNvSpPr>
          <p:nvPr/>
        </p:nvSpPr>
        <p:spPr>
          <a:xfrm>
            <a:off x="2362210" y="188629"/>
            <a:ext cx="7294408" cy="216448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RQ 1: Attitudes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How is providing removal explanations associated with </a:t>
            </a:r>
            <a: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user attitudes</a:t>
            </a: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a:t>
            </a:r>
            <a:endPar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6452E334-294F-4649-A5AC-16736F2ABA66}"/>
              </a:ext>
            </a:extLst>
          </p:cNvPr>
          <p:cNvSpPr/>
          <p:nvPr/>
        </p:nvSpPr>
        <p:spPr>
          <a:xfrm>
            <a:off x="6677669" y="3066626"/>
            <a:ext cx="3851936" cy="1024059"/>
          </a:xfrm>
          <a:prstGeom prst="rect">
            <a:avLst/>
          </a:prstGeom>
          <a:solidFill>
            <a:srgbClr val="85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Likelihood of posting again in the future</a:t>
            </a:r>
          </a:p>
        </p:txBody>
      </p:sp>
      <p:sp>
        <p:nvSpPr>
          <p:cNvPr id="9" name="Right Arrow 8">
            <a:extLst>
              <a:ext uri="{FF2B5EF4-FFF2-40B4-BE49-F238E27FC236}">
                <a16:creationId xmlns:a16="http://schemas.microsoft.com/office/drawing/2014/main" id="{BA263709-09E2-0547-8D0B-CB14B9853FB7}"/>
              </a:ext>
            </a:extLst>
          </p:cNvPr>
          <p:cNvSpPr/>
          <p:nvPr/>
        </p:nvSpPr>
        <p:spPr>
          <a:xfrm rot="8142796">
            <a:off x="5134466" y="2313132"/>
            <a:ext cx="1097306"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3AA7638-FC3B-AD40-AA8E-EB1434988146}"/>
              </a:ext>
            </a:extLst>
          </p:cNvPr>
          <p:cNvSpPr/>
          <p:nvPr/>
        </p:nvSpPr>
        <p:spPr>
          <a:xfrm>
            <a:off x="2157477" y="3066627"/>
            <a:ext cx="3851937" cy="1024058"/>
          </a:xfrm>
          <a:prstGeom prst="rect">
            <a:avLst/>
          </a:prstGeom>
          <a:solidFill>
            <a:srgbClr val="85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Perceptions of fairness of post removal</a:t>
            </a:r>
          </a:p>
        </p:txBody>
      </p:sp>
      <p:sp>
        <p:nvSpPr>
          <p:cNvPr id="12" name="Right Arrow 11">
            <a:extLst>
              <a:ext uri="{FF2B5EF4-FFF2-40B4-BE49-F238E27FC236}">
                <a16:creationId xmlns:a16="http://schemas.microsoft.com/office/drawing/2014/main" id="{64286715-C473-7443-882B-F9B6DD1885F1}"/>
              </a:ext>
            </a:extLst>
          </p:cNvPr>
          <p:cNvSpPr/>
          <p:nvPr/>
        </p:nvSpPr>
        <p:spPr>
          <a:xfrm rot="2732316">
            <a:off x="6378397" y="2313131"/>
            <a:ext cx="1097306"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D39A4B68-C55D-9244-A24D-9B294A8F458F}"/>
              </a:ext>
            </a:extLst>
          </p:cNvPr>
          <p:cNvSpPr txBox="1"/>
          <p:nvPr/>
        </p:nvSpPr>
        <p:spPr>
          <a:xfrm>
            <a:off x="239536" y="4724001"/>
            <a:ext cx="4475339" cy="1954894"/>
          </a:xfrm>
          <a:prstGeom prst="rect">
            <a:avLst/>
          </a:prstGeom>
          <a:solidFill>
            <a:srgbClr val="85F3F5"/>
          </a:solidFill>
          <a:ln>
            <a:solidFill>
              <a:schemeClr val="tx1"/>
            </a:solidFill>
          </a:ln>
        </p:spPr>
        <p:txBody>
          <a:bodyPr wrap="square" rtlCol="0">
            <a:spAutoFit/>
          </a:bodyPr>
          <a:lstStyle/>
          <a:p>
            <a:pPr marL="457200" marR="0" lvl="1" indent="0" algn="l" defTabSz="914400" rtl="0" eaLnBrk="1" fontAlgn="auto" latinLnBrk="0" hangingPunct="1">
              <a:lnSpc>
                <a:spcPct val="90000"/>
              </a:lnSpc>
              <a:spcBef>
                <a:spcPts val="50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Q - I think that the removal was fair:</a:t>
            </a:r>
          </a:p>
          <a:p>
            <a:pPr marL="914400" marR="0" lvl="1" indent="-457200" algn="l" defTabSz="914400" rtl="0" eaLnBrk="1" fontAlgn="auto" latinLnBrk="0" hangingPunct="1">
              <a:lnSpc>
                <a:spcPct val="90000"/>
              </a:lnSpc>
              <a:spcBef>
                <a:spcPts val="500"/>
              </a:spcBef>
              <a:spcAft>
                <a:spcPts val="0"/>
              </a:spcAft>
              <a:buClrTx/>
              <a:buSzTx/>
              <a:buFontTx/>
              <a:buAutoNum type="alphaLcParenR"/>
              <a:tabLst/>
              <a:defRPr/>
            </a:pPr>
            <a:r>
              <a:rPr kumimoji="0" lang="en-US" sz="1600" b="0" i="0" u="none" strike="noStrike" kern="1200" cap="none" spc="0" normalizeH="0" baseline="0" noProof="0" dirty="0">
                <a:ln>
                  <a:noFill/>
                </a:ln>
                <a:effectLst/>
                <a:uLnTx/>
                <a:uFillTx/>
                <a:latin typeface="Avenir Next" panose="020B0503020202020204" pitchFamily="34" charset="0"/>
                <a:ea typeface="Verdana" panose="020B0604030504040204" pitchFamily="34" charset="0"/>
                <a:cs typeface="Verdana" panose="020B0604030504040204" pitchFamily="34" charset="0"/>
              </a:rPr>
              <a:t>Strongly Agree	</a:t>
            </a:r>
          </a:p>
          <a:p>
            <a:pPr marL="914400" marR="0" lvl="1" indent="-457200" algn="l" defTabSz="914400" rtl="0" eaLnBrk="1" fontAlgn="auto" latinLnBrk="0" hangingPunct="1">
              <a:lnSpc>
                <a:spcPct val="90000"/>
              </a:lnSpc>
              <a:spcBef>
                <a:spcPts val="500"/>
              </a:spcBef>
              <a:spcAft>
                <a:spcPts val="0"/>
              </a:spcAft>
              <a:buClrTx/>
              <a:buSzTx/>
              <a:buFontTx/>
              <a:buAutoNum type="alphaLcParenR"/>
              <a:tabLst/>
              <a:defRPr/>
            </a:pPr>
            <a:r>
              <a:rPr kumimoji="0" lang="en-US" sz="1600" b="0" i="0" u="none" strike="noStrike" kern="1200" cap="none" spc="0" normalizeH="0" baseline="0" noProof="0" dirty="0">
                <a:ln>
                  <a:noFill/>
                </a:ln>
                <a:effectLst/>
                <a:uLnTx/>
                <a:uFillTx/>
                <a:latin typeface="Avenir Next" panose="020B0503020202020204" pitchFamily="34" charset="0"/>
                <a:ea typeface="Verdana" panose="020B0604030504040204" pitchFamily="34" charset="0"/>
                <a:cs typeface="Verdana" panose="020B0604030504040204" pitchFamily="34" charset="0"/>
              </a:rPr>
              <a:t>Agree	</a:t>
            </a:r>
          </a:p>
          <a:p>
            <a:pPr marL="914400" marR="0" lvl="1" indent="-457200" algn="l" defTabSz="914400" rtl="0" eaLnBrk="1" fontAlgn="auto" latinLnBrk="0" hangingPunct="1">
              <a:lnSpc>
                <a:spcPct val="90000"/>
              </a:lnSpc>
              <a:spcBef>
                <a:spcPts val="500"/>
              </a:spcBef>
              <a:spcAft>
                <a:spcPts val="0"/>
              </a:spcAft>
              <a:buClrTx/>
              <a:buSzTx/>
              <a:buFontTx/>
              <a:buAutoNum type="alphaLcParenR"/>
              <a:tabLst/>
              <a:defRPr/>
            </a:pPr>
            <a:r>
              <a:rPr kumimoji="0" lang="en-US" sz="1600" b="0" i="0" u="none" strike="noStrike" kern="1200" cap="none" spc="0" normalizeH="0" baseline="0" noProof="0" dirty="0">
                <a:ln>
                  <a:noFill/>
                </a:ln>
                <a:effectLst/>
                <a:uLnTx/>
                <a:uFillTx/>
                <a:latin typeface="Avenir Next" panose="020B0503020202020204" pitchFamily="34" charset="0"/>
                <a:ea typeface="Verdana" panose="020B0604030504040204" pitchFamily="34" charset="0"/>
                <a:cs typeface="Verdana" panose="020B0604030504040204" pitchFamily="34" charset="0"/>
              </a:rPr>
              <a:t>Neutral</a:t>
            </a:r>
          </a:p>
          <a:p>
            <a:pPr marL="914400" marR="0" lvl="1" indent="-457200" algn="l" defTabSz="914400" rtl="0" eaLnBrk="1" fontAlgn="auto" latinLnBrk="0" hangingPunct="1">
              <a:lnSpc>
                <a:spcPct val="90000"/>
              </a:lnSpc>
              <a:spcBef>
                <a:spcPts val="500"/>
              </a:spcBef>
              <a:spcAft>
                <a:spcPts val="0"/>
              </a:spcAft>
              <a:buClrTx/>
              <a:buSzTx/>
              <a:buFontTx/>
              <a:buAutoNum type="alphaLcParenR"/>
              <a:tabLst/>
              <a:defRPr/>
            </a:pPr>
            <a:r>
              <a:rPr kumimoji="0" lang="en-US" sz="1600" b="0" i="0" u="none" strike="noStrike" kern="1200" cap="none" spc="0" normalizeH="0" baseline="0" noProof="0" dirty="0">
                <a:ln>
                  <a:noFill/>
                </a:ln>
                <a:effectLst/>
                <a:uLnTx/>
                <a:uFillTx/>
                <a:latin typeface="Avenir Next" panose="020B0503020202020204" pitchFamily="34" charset="0"/>
                <a:ea typeface="Verdana" panose="020B0604030504040204" pitchFamily="34" charset="0"/>
                <a:cs typeface="Verdana" panose="020B0604030504040204" pitchFamily="34" charset="0"/>
              </a:rPr>
              <a:t>Disagree</a:t>
            </a:r>
          </a:p>
          <a:p>
            <a:pPr marL="914400" marR="0" lvl="1" indent="-457200" algn="l" defTabSz="914400" rtl="0" eaLnBrk="1" fontAlgn="auto" latinLnBrk="0" hangingPunct="1">
              <a:lnSpc>
                <a:spcPct val="90000"/>
              </a:lnSpc>
              <a:spcBef>
                <a:spcPts val="500"/>
              </a:spcBef>
              <a:spcAft>
                <a:spcPts val="0"/>
              </a:spcAft>
              <a:buClrTx/>
              <a:buSzTx/>
              <a:buFontTx/>
              <a:buAutoNum type="alphaLcParenR"/>
              <a:tabLst/>
              <a:defRPr/>
            </a:pPr>
            <a:r>
              <a:rPr kumimoji="0" lang="en-US" sz="1600" b="0" i="0" u="none" strike="noStrike" kern="1200" cap="none" spc="0" normalizeH="0" baseline="0" noProof="0" dirty="0">
                <a:ln>
                  <a:noFill/>
                </a:ln>
                <a:effectLst/>
                <a:uLnTx/>
                <a:uFillTx/>
                <a:latin typeface="Avenir Next" panose="020B0503020202020204" pitchFamily="34" charset="0"/>
                <a:ea typeface="Verdana" panose="020B0604030504040204" pitchFamily="34" charset="0"/>
                <a:cs typeface="Verdana" panose="020B0604030504040204" pitchFamily="34" charset="0"/>
              </a:rPr>
              <a:t>Strongly Disagree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ight Arrow 13">
            <a:extLst>
              <a:ext uri="{FF2B5EF4-FFF2-40B4-BE49-F238E27FC236}">
                <a16:creationId xmlns:a16="http://schemas.microsoft.com/office/drawing/2014/main" id="{5A6BA914-E758-6D4D-97F7-4FE72672CD3E}"/>
              </a:ext>
            </a:extLst>
          </p:cNvPr>
          <p:cNvSpPr/>
          <p:nvPr/>
        </p:nvSpPr>
        <p:spPr>
          <a:xfrm rot="8142796">
            <a:off x="3592218" y="4234901"/>
            <a:ext cx="499601"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ight Arrow 15">
            <a:extLst>
              <a:ext uri="{FF2B5EF4-FFF2-40B4-BE49-F238E27FC236}">
                <a16:creationId xmlns:a16="http://schemas.microsoft.com/office/drawing/2014/main" id="{0CC5CB04-05D8-E34A-B8AD-87E4DA1FEB99}"/>
              </a:ext>
            </a:extLst>
          </p:cNvPr>
          <p:cNvSpPr/>
          <p:nvPr/>
        </p:nvSpPr>
        <p:spPr>
          <a:xfrm rot="2795339">
            <a:off x="8325642" y="4234901"/>
            <a:ext cx="499601"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5652F8D-9C64-FC42-85AC-B9BDF2968204}"/>
              </a:ext>
            </a:extLst>
          </p:cNvPr>
          <p:cNvSpPr txBox="1"/>
          <p:nvPr/>
        </p:nvSpPr>
        <p:spPr>
          <a:xfrm>
            <a:off x="6677669" y="4716543"/>
            <a:ext cx="5274795" cy="2025683"/>
          </a:xfrm>
          <a:prstGeom prst="rect">
            <a:avLst/>
          </a:prstGeom>
          <a:solidFill>
            <a:srgbClr val="85F3F5"/>
          </a:solidFill>
          <a:ln>
            <a:solidFill>
              <a:schemeClr val="tx1"/>
            </a:solidFill>
          </a:ln>
        </p:spPr>
        <p:txBody>
          <a:bodyPr wrap="square" rtlCol="0">
            <a:spAutoFit/>
          </a:bodyPr>
          <a:lstStyle/>
          <a:p>
            <a:pPr marL="457200" marR="0" lvl="1" indent="0" algn="l" defTabSz="914400" rtl="0" eaLnBrk="1" fontAlgn="auto" latinLnBrk="0" hangingPunct="1">
              <a:lnSpc>
                <a:spcPct val="90000"/>
              </a:lnSpc>
              <a:spcBef>
                <a:spcPts val="50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Q – How likely are you to post again on this subreddit after this experience? :</a:t>
            </a:r>
          </a:p>
          <a:p>
            <a:pPr marL="914400" marR="0" lvl="1" indent="-457200" algn="l" defTabSz="914400" rtl="0" eaLnBrk="1" fontAlgn="auto" latinLnBrk="0" hangingPunct="1">
              <a:lnSpc>
                <a:spcPct val="90000"/>
              </a:lnSpc>
              <a:spcBef>
                <a:spcPts val="500"/>
              </a:spcBef>
              <a:spcAft>
                <a:spcPts val="0"/>
              </a:spcAft>
              <a:buClrTx/>
              <a:buSzTx/>
              <a:buFontTx/>
              <a:buAutoNum type="alphaLcParenR"/>
              <a:tabLst/>
              <a:defRPr/>
            </a:pPr>
            <a:r>
              <a:rPr kumimoji="0" lang="en-US" sz="1600" b="0" i="0" u="none" strike="noStrike" kern="1200" cap="none" spc="0" normalizeH="0" baseline="0" noProof="0" dirty="0">
                <a:ln>
                  <a:noFill/>
                </a:ln>
                <a:effectLst/>
                <a:uLnTx/>
                <a:uFillTx/>
                <a:latin typeface="Avenir Next" panose="020B0503020202020204" pitchFamily="34" charset="0"/>
                <a:ea typeface="Verdana" panose="020B0604030504040204" pitchFamily="34" charset="0"/>
                <a:cs typeface="Verdana" panose="020B0604030504040204" pitchFamily="34" charset="0"/>
              </a:rPr>
              <a:t>Very likely	</a:t>
            </a:r>
          </a:p>
          <a:p>
            <a:pPr marL="914400" marR="0" lvl="1" indent="-457200" algn="l" defTabSz="914400" rtl="0" eaLnBrk="1" fontAlgn="auto" latinLnBrk="0" hangingPunct="1">
              <a:lnSpc>
                <a:spcPct val="90000"/>
              </a:lnSpc>
              <a:spcBef>
                <a:spcPts val="500"/>
              </a:spcBef>
              <a:spcAft>
                <a:spcPts val="0"/>
              </a:spcAft>
              <a:buClrTx/>
              <a:buSzTx/>
              <a:buFontTx/>
              <a:buAutoNum type="alphaLcParenR"/>
              <a:tabLst/>
              <a:defRPr/>
            </a:pPr>
            <a:r>
              <a:rPr kumimoji="0" lang="en-US" sz="1600" b="0" i="0" u="none" strike="noStrike" kern="1200" cap="none" spc="0" normalizeH="0" baseline="0" noProof="0" dirty="0">
                <a:ln>
                  <a:noFill/>
                </a:ln>
                <a:effectLst/>
                <a:uLnTx/>
                <a:uFillTx/>
                <a:latin typeface="Avenir Next" panose="020B0503020202020204" pitchFamily="34" charset="0"/>
                <a:ea typeface="Verdana" panose="020B0604030504040204" pitchFamily="34" charset="0"/>
                <a:cs typeface="Verdana" panose="020B0604030504040204" pitchFamily="34" charset="0"/>
              </a:rPr>
              <a:t>Likely</a:t>
            </a:r>
          </a:p>
          <a:p>
            <a:pPr marL="914400" marR="0" lvl="1" indent="-457200" algn="l" defTabSz="914400" rtl="0" eaLnBrk="1" fontAlgn="auto" latinLnBrk="0" hangingPunct="1">
              <a:lnSpc>
                <a:spcPct val="90000"/>
              </a:lnSpc>
              <a:spcBef>
                <a:spcPts val="500"/>
              </a:spcBef>
              <a:spcAft>
                <a:spcPts val="0"/>
              </a:spcAft>
              <a:buClrTx/>
              <a:buSzTx/>
              <a:buFontTx/>
              <a:buAutoNum type="alphaLcParenR"/>
              <a:tabLst/>
              <a:defRPr/>
            </a:pPr>
            <a:r>
              <a:rPr kumimoji="0" lang="en-US" sz="1600" b="0" i="0" u="none" strike="noStrike" kern="1200" cap="none" spc="0" normalizeH="0" baseline="0" noProof="0" dirty="0">
                <a:ln>
                  <a:noFill/>
                </a:ln>
                <a:effectLst/>
                <a:uLnTx/>
                <a:uFillTx/>
                <a:latin typeface="Avenir Next" panose="020B0503020202020204" pitchFamily="34" charset="0"/>
                <a:ea typeface="Verdana" panose="020B0604030504040204" pitchFamily="34" charset="0"/>
                <a:cs typeface="Verdana" panose="020B0604030504040204" pitchFamily="34" charset="0"/>
              </a:rPr>
              <a:t>Neutral</a:t>
            </a:r>
          </a:p>
          <a:p>
            <a:pPr marL="914400" marR="0" lvl="1" indent="-457200" algn="l" defTabSz="914400" rtl="0" eaLnBrk="1" fontAlgn="auto" latinLnBrk="0" hangingPunct="1">
              <a:lnSpc>
                <a:spcPct val="90000"/>
              </a:lnSpc>
              <a:spcBef>
                <a:spcPts val="500"/>
              </a:spcBef>
              <a:spcAft>
                <a:spcPts val="0"/>
              </a:spcAft>
              <a:buClrTx/>
              <a:buSzTx/>
              <a:buFontTx/>
              <a:buAutoNum type="alphaLcParenR"/>
              <a:tabLst/>
              <a:defRPr/>
            </a:pPr>
            <a:r>
              <a:rPr kumimoji="0" lang="en-US" sz="1600" b="0" i="0" u="none" strike="noStrike" kern="1200" cap="none" spc="0" normalizeH="0" baseline="0" noProof="0" dirty="0">
                <a:ln>
                  <a:noFill/>
                </a:ln>
                <a:effectLst/>
                <a:uLnTx/>
                <a:uFillTx/>
                <a:latin typeface="Avenir Next" panose="020B0503020202020204" pitchFamily="34" charset="0"/>
                <a:ea typeface="Verdana" panose="020B0604030504040204" pitchFamily="34" charset="0"/>
                <a:cs typeface="Verdana" panose="020B0604030504040204" pitchFamily="34" charset="0"/>
              </a:rPr>
              <a:t>Not likely</a:t>
            </a:r>
          </a:p>
          <a:p>
            <a:pPr marL="914400" marR="0" lvl="1" indent="-457200" algn="l" defTabSz="914400" rtl="0" eaLnBrk="1" fontAlgn="auto" latinLnBrk="0" hangingPunct="1">
              <a:lnSpc>
                <a:spcPct val="90000"/>
              </a:lnSpc>
              <a:spcBef>
                <a:spcPts val="500"/>
              </a:spcBef>
              <a:spcAft>
                <a:spcPts val="0"/>
              </a:spcAft>
              <a:buClrTx/>
              <a:buSzTx/>
              <a:buFontTx/>
              <a:buAutoNum type="alphaLcParenR"/>
              <a:tabLst/>
              <a:defRPr/>
            </a:pPr>
            <a:r>
              <a:rPr kumimoji="0" lang="en-US" sz="1600" b="0" i="0" u="none" strike="noStrike" kern="1200" cap="none" spc="0" normalizeH="0" baseline="0" noProof="0" dirty="0">
                <a:ln>
                  <a:noFill/>
                </a:ln>
                <a:effectLst/>
                <a:uLnTx/>
                <a:uFillTx/>
                <a:latin typeface="Avenir Next" panose="020B0503020202020204" pitchFamily="34" charset="0"/>
                <a:ea typeface="Verdana" panose="020B0604030504040204" pitchFamily="34" charset="0"/>
                <a:cs typeface="Verdana" panose="020B0604030504040204" pitchFamily="34" charset="0"/>
              </a:rPr>
              <a:t>Very unlikely</a:t>
            </a:r>
            <a:endParaRPr kumimoji="0" lang="en-US" sz="1200" b="0" i="0" u="none" strike="noStrike" kern="1200" cap="none" spc="0" normalizeH="0" baseline="0" noProof="0" dirty="0">
              <a:ln>
                <a:noFill/>
              </a:ln>
              <a:effectLst/>
              <a:uLnTx/>
              <a:uFillTx/>
              <a:latin typeface="Calibri" panose="020F0502020204030204"/>
            </a:endParaRPr>
          </a:p>
        </p:txBody>
      </p:sp>
      <p:sp>
        <p:nvSpPr>
          <p:cNvPr id="3" name="TextBox 2">
            <a:extLst>
              <a:ext uri="{FF2B5EF4-FFF2-40B4-BE49-F238E27FC236}">
                <a16:creationId xmlns:a16="http://schemas.microsoft.com/office/drawing/2014/main" id="{54AD19CB-90A6-C845-B215-8176B33D520B}"/>
              </a:ext>
            </a:extLst>
          </p:cNvPr>
          <p:cNvSpPr txBox="1"/>
          <p:nvPr/>
        </p:nvSpPr>
        <p:spPr>
          <a:xfrm>
            <a:off x="3091115" y="2529166"/>
            <a:ext cx="1803251"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Fairness</a:t>
            </a:r>
          </a:p>
        </p:txBody>
      </p:sp>
      <p:sp>
        <p:nvSpPr>
          <p:cNvPr id="11" name="TextBox 10">
            <a:extLst>
              <a:ext uri="{FF2B5EF4-FFF2-40B4-BE49-F238E27FC236}">
                <a16:creationId xmlns:a16="http://schemas.microsoft.com/office/drawing/2014/main" id="{33AD427D-EC3A-3642-8588-5BF582468AB1}"/>
              </a:ext>
            </a:extLst>
          </p:cNvPr>
          <p:cNvSpPr txBox="1"/>
          <p:nvPr/>
        </p:nvSpPr>
        <p:spPr>
          <a:xfrm>
            <a:off x="7625682" y="2515311"/>
            <a:ext cx="2484398"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Posting Again</a:t>
            </a:r>
          </a:p>
        </p:txBody>
      </p:sp>
      <p:sp>
        <p:nvSpPr>
          <p:cNvPr id="18" name="Rectangle 17">
            <a:extLst>
              <a:ext uri="{FF2B5EF4-FFF2-40B4-BE49-F238E27FC236}">
                <a16:creationId xmlns:a16="http://schemas.microsoft.com/office/drawing/2014/main" id="{B63745FC-2855-8543-B514-AD13352AE9A6}"/>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A90D9CB-7001-3847-BD56-27814FF623EF}"/>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t>
            </a:r>
          </a:p>
        </p:txBody>
      </p:sp>
      <p:sp>
        <p:nvSpPr>
          <p:cNvPr id="23" name="Rectangle 22">
            <a:extLst>
              <a:ext uri="{FF2B5EF4-FFF2-40B4-BE49-F238E27FC236}">
                <a16:creationId xmlns:a16="http://schemas.microsoft.com/office/drawing/2014/main" id="{163E1B87-6502-E149-9589-AA019461B2A0}"/>
              </a:ext>
            </a:extLst>
          </p:cNvPr>
          <p:cNvSpPr/>
          <p:nvPr/>
        </p:nvSpPr>
        <p:spPr>
          <a:xfrm>
            <a:off x="4975035" y="1494680"/>
            <a:ext cx="2464855" cy="44038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47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P spid="16" grpId="0" animBg="1"/>
      <p:bldP spid="17" grpId="0" animBg="1"/>
      <p:bldP spid="3"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C9F370-2BF6-4B44-B19C-1BA1D2B252A5}"/>
              </a:ext>
            </a:extLst>
          </p:cNvPr>
          <p:cNvSpPr>
            <a:spLocks noGrp="1"/>
          </p:cNvSpPr>
          <p:nvPr>
            <p:ph type="sldNum" sz="quarter" idx="12"/>
          </p:nvPr>
        </p:nvSpPr>
        <p:spPr>
          <a:xfrm>
            <a:off x="8610600" y="6513514"/>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5" name="Content Placeholder 2">
            <a:extLst>
              <a:ext uri="{FF2B5EF4-FFF2-40B4-BE49-F238E27FC236}">
                <a16:creationId xmlns:a16="http://schemas.microsoft.com/office/drawing/2014/main" id="{15EA498C-9ECE-A743-825F-55E82B5205A8}"/>
              </a:ext>
            </a:extLst>
          </p:cNvPr>
          <p:cNvSpPr txBox="1">
            <a:spLocks/>
          </p:cNvSpPr>
          <p:nvPr/>
        </p:nvSpPr>
        <p:spPr>
          <a:xfrm>
            <a:off x="2362210" y="188624"/>
            <a:ext cx="7294408" cy="216448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RQ 1: Attitudes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How is providing removal explanations associated with </a:t>
            </a:r>
            <a: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user attitudes</a:t>
            </a: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a:t>
            </a:r>
            <a:endPar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6452E334-294F-4649-A5AC-16736F2ABA66}"/>
              </a:ext>
            </a:extLst>
          </p:cNvPr>
          <p:cNvSpPr/>
          <p:nvPr/>
        </p:nvSpPr>
        <p:spPr>
          <a:xfrm>
            <a:off x="6677669" y="3066621"/>
            <a:ext cx="3851936" cy="1024059"/>
          </a:xfrm>
          <a:prstGeom prst="rect">
            <a:avLst/>
          </a:prstGeom>
          <a:solidFill>
            <a:srgbClr val="85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Likelihood of posting again in the future</a:t>
            </a:r>
          </a:p>
        </p:txBody>
      </p:sp>
      <p:sp>
        <p:nvSpPr>
          <p:cNvPr id="9" name="Right Arrow 8">
            <a:extLst>
              <a:ext uri="{FF2B5EF4-FFF2-40B4-BE49-F238E27FC236}">
                <a16:creationId xmlns:a16="http://schemas.microsoft.com/office/drawing/2014/main" id="{BA263709-09E2-0547-8D0B-CB14B9853FB7}"/>
              </a:ext>
            </a:extLst>
          </p:cNvPr>
          <p:cNvSpPr/>
          <p:nvPr/>
        </p:nvSpPr>
        <p:spPr>
          <a:xfrm rot="8142796">
            <a:off x="5134466" y="2313127"/>
            <a:ext cx="1097306"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3AA7638-FC3B-AD40-AA8E-EB1434988146}"/>
              </a:ext>
            </a:extLst>
          </p:cNvPr>
          <p:cNvSpPr/>
          <p:nvPr/>
        </p:nvSpPr>
        <p:spPr>
          <a:xfrm>
            <a:off x="2157477" y="3066622"/>
            <a:ext cx="3851937" cy="1024058"/>
          </a:xfrm>
          <a:prstGeom prst="rect">
            <a:avLst/>
          </a:prstGeom>
          <a:solidFill>
            <a:srgbClr val="85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Perceptions of fairness of post removal</a:t>
            </a:r>
          </a:p>
        </p:txBody>
      </p:sp>
      <p:sp>
        <p:nvSpPr>
          <p:cNvPr id="12" name="Right Arrow 11">
            <a:extLst>
              <a:ext uri="{FF2B5EF4-FFF2-40B4-BE49-F238E27FC236}">
                <a16:creationId xmlns:a16="http://schemas.microsoft.com/office/drawing/2014/main" id="{64286715-C473-7443-882B-F9B6DD1885F1}"/>
              </a:ext>
            </a:extLst>
          </p:cNvPr>
          <p:cNvSpPr/>
          <p:nvPr/>
        </p:nvSpPr>
        <p:spPr>
          <a:xfrm rot="2732316">
            <a:off x="6378397" y="2313126"/>
            <a:ext cx="1097306"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BC6FA993-9B85-DD40-9C1D-EC41730710CB}"/>
              </a:ext>
            </a:extLst>
          </p:cNvPr>
          <p:cNvSpPr/>
          <p:nvPr/>
        </p:nvSpPr>
        <p:spPr>
          <a:xfrm>
            <a:off x="4975035" y="1494680"/>
            <a:ext cx="2464855" cy="44038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4AD19CB-90A6-C845-B215-8176B33D520B}"/>
              </a:ext>
            </a:extLst>
          </p:cNvPr>
          <p:cNvSpPr txBox="1"/>
          <p:nvPr/>
        </p:nvSpPr>
        <p:spPr>
          <a:xfrm>
            <a:off x="3091115" y="2529161"/>
            <a:ext cx="1803251"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Fairness</a:t>
            </a:r>
          </a:p>
        </p:txBody>
      </p:sp>
      <p:sp>
        <p:nvSpPr>
          <p:cNvPr id="11" name="TextBox 10">
            <a:extLst>
              <a:ext uri="{FF2B5EF4-FFF2-40B4-BE49-F238E27FC236}">
                <a16:creationId xmlns:a16="http://schemas.microsoft.com/office/drawing/2014/main" id="{33AD427D-EC3A-3642-8588-5BF582468AB1}"/>
              </a:ext>
            </a:extLst>
          </p:cNvPr>
          <p:cNvSpPr txBox="1"/>
          <p:nvPr/>
        </p:nvSpPr>
        <p:spPr>
          <a:xfrm>
            <a:off x="7625682" y="2515306"/>
            <a:ext cx="2484398"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Posting Again</a:t>
            </a:r>
          </a:p>
        </p:txBody>
      </p:sp>
      <p:sp>
        <p:nvSpPr>
          <p:cNvPr id="18" name="Rectangle 17">
            <a:extLst>
              <a:ext uri="{FF2B5EF4-FFF2-40B4-BE49-F238E27FC236}">
                <a16:creationId xmlns:a16="http://schemas.microsoft.com/office/drawing/2014/main" id="{432CF565-9342-624C-ACB7-D1571A447B20}"/>
              </a:ext>
            </a:extLst>
          </p:cNvPr>
          <p:cNvSpPr/>
          <p:nvPr/>
        </p:nvSpPr>
        <p:spPr>
          <a:xfrm>
            <a:off x="910668" y="5125015"/>
            <a:ext cx="3417556" cy="816743"/>
          </a:xfrm>
          <a:prstGeom prst="rect">
            <a:avLst/>
          </a:prstGeom>
          <a:solidFill>
            <a:schemeClr val="bg2">
              <a:lumMod val="9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Linear Regression</a:t>
            </a:r>
          </a:p>
        </p:txBody>
      </p:sp>
      <p:sp>
        <p:nvSpPr>
          <p:cNvPr id="19" name="Rectangle 18">
            <a:extLst>
              <a:ext uri="{FF2B5EF4-FFF2-40B4-BE49-F238E27FC236}">
                <a16:creationId xmlns:a16="http://schemas.microsoft.com/office/drawing/2014/main" id="{9655DFD5-79CF-3B46-8CC9-C527B3CE5BF0}"/>
              </a:ext>
            </a:extLst>
          </p:cNvPr>
          <p:cNvSpPr/>
          <p:nvPr/>
        </p:nvSpPr>
        <p:spPr>
          <a:xfrm>
            <a:off x="2951955" y="2577562"/>
            <a:ext cx="2119752" cy="44038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229CD748-8416-A94C-8BC4-11D221E03E62}"/>
              </a:ext>
            </a:extLst>
          </p:cNvPr>
          <p:cNvSpPr/>
          <p:nvPr/>
        </p:nvSpPr>
        <p:spPr>
          <a:xfrm>
            <a:off x="7515566" y="2589919"/>
            <a:ext cx="2594514" cy="44038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0E39E05C-FC05-8843-B4BF-669E7450A574}"/>
              </a:ext>
            </a:extLst>
          </p:cNvPr>
          <p:cNvSpPr/>
          <p:nvPr/>
        </p:nvSpPr>
        <p:spPr>
          <a:xfrm>
            <a:off x="5280118" y="4761891"/>
            <a:ext cx="1949358" cy="1767498"/>
          </a:xfrm>
          <a:prstGeom prst="ellipse">
            <a:avLst/>
          </a:prstGeom>
          <a:solidFill>
            <a:srgbClr val="85F3F5"/>
          </a:solidFill>
          <a:ln w="444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Helvetica Light"/>
              </a:rPr>
              <a:t>Dependent Variables</a:t>
            </a:r>
          </a:p>
        </p:txBody>
      </p:sp>
      <p:cxnSp>
        <p:nvCxnSpPr>
          <p:cNvPr id="22" name="Straight Arrow Connector 21">
            <a:extLst>
              <a:ext uri="{FF2B5EF4-FFF2-40B4-BE49-F238E27FC236}">
                <a16:creationId xmlns:a16="http://schemas.microsoft.com/office/drawing/2014/main" id="{06E9B729-FB65-FF43-B66E-79F3B47DFEE9}"/>
              </a:ext>
            </a:extLst>
          </p:cNvPr>
          <p:cNvCxnSpPr>
            <a:cxnSpLocks/>
            <a:stCxn id="10" idx="2"/>
            <a:endCxn id="21" idx="1"/>
          </p:cNvCxnSpPr>
          <p:nvPr/>
        </p:nvCxnSpPr>
        <p:spPr>
          <a:xfrm>
            <a:off x="4083446" y="4090680"/>
            <a:ext cx="1482149" cy="930055"/>
          </a:xfrm>
          <a:prstGeom prst="straightConnector1">
            <a:avLst/>
          </a:prstGeom>
          <a:ln w="38100">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3D9A6E5-8C0B-D34D-8290-5460B59D5F1C}"/>
              </a:ext>
            </a:extLst>
          </p:cNvPr>
          <p:cNvCxnSpPr>
            <a:cxnSpLocks/>
            <a:stCxn id="8" idx="2"/>
            <a:endCxn id="21" idx="7"/>
          </p:cNvCxnSpPr>
          <p:nvPr/>
        </p:nvCxnSpPr>
        <p:spPr>
          <a:xfrm flipH="1">
            <a:off x="6943999" y="4090680"/>
            <a:ext cx="1659638" cy="930055"/>
          </a:xfrm>
          <a:prstGeom prst="straightConnector1">
            <a:avLst/>
          </a:prstGeom>
          <a:ln w="38100">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A2345954-E60C-DF48-BFF2-E4EF0E6B4129}"/>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6B674B9-DDEE-C74E-809C-DEF961E09D7F}"/>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t>
            </a:r>
          </a:p>
        </p:txBody>
      </p:sp>
    </p:spTree>
    <p:extLst>
      <p:ext uri="{BB962C8B-B14F-4D97-AF65-F5344CB8AC3E}">
        <p14:creationId xmlns:p14="http://schemas.microsoft.com/office/powerpoint/2010/main" val="18768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B2BFA-41B6-7148-88D7-AD69B095EC75}"/>
              </a:ext>
            </a:extLst>
          </p:cNvPr>
          <p:cNvSpPr>
            <a:spLocks noGrp="1"/>
          </p:cNvSpPr>
          <p:nvPr>
            <p:ph type="title"/>
          </p:nvPr>
        </p:nvSpPr>
        <p:spPr/>
        <p:txBody>
          <a:bodyPr/>
          <a:lstStyle/>
          <a:p>
            <a:r>
              <a:rPr lang="en-US" dirty="0"/>
              <a:t>Control variables</a:t>
            </a:r>
          </a:p>
        </p:txBody>
      </p:sp>
      <p:sp>
        <p:nvSpPr>
          <p:cNvPr id="3" name="Content Placeholder 2">
            <a:extLst>
              <a:ext uri="{FF2B5EF4-FFF2-40B4-BE49-F238E27FC236}">
                <a16:creationId xmlns:a16="http://schemas.microsoft.com/office/drawing/2014/main" id="{4897E41E-DC64-6547-9056-DD7908BF83B8}"/>
              </a:ext>
            </a:extLst>
          </p:cNvPr>
          <p:cNvSpPr>
            <a:spLocks noGrp="1"/>
          </p:cNvSpPr>
          <p:nvPr>
            <p:ph idx="4294967295"/>
          </p:nvPr>
        </p:nvSpPr>
        <p:spPr>
          <a:xfrm>
            <a:off x="838200" y="1825625"/>
            <a:ext cx="10515600" cy="4351338"/>
          </a:xfrm>
        </p:spPr>
        <p:txBody>
          <a:bodyPr anchor="ctr">
            <a:normAutofit/>
          </a:bodyPr>
          <a:lstStyle/>
          <a:p>
            <a:r>
              <a:rPr lang="en-US" dirty="0"/>
              <a:t>Demographics (collected through survey)</a:t>
            </a:r>
          </a:p>
          <a:p>
            <a:pPr lvl="1"/>
            <a:r>
              <a:rPr lang="en-US" dirty="0"/>
              <a:t>Age</a:t>
            </a:r>
          </a:p>
          <a:p>
            <a:pPr lvl="1"/>
            <a:r>
              <a:rPr lang="en-US" dirty="0"/>
              <a:t>Education</a:t>
            </a:r>
          </a:p>
          <a:p>
            <a:pPr lvl="1"/>
            <a:r>
              <a:rPr lang="en-US" dirty="0"/>
              <a:t>Gender</a:t>
            </a:r>
          </a:p>
          <a:p>
            <a:r>
              <a:rPr lang="en-US" dirty="0"/>
              <a:t>Prior History (collected using Reddit API)</a:t>
            </a:r>
          </a:p>
          <a:p>
            <a:pPr lvl="1"/>
            <a:r>
              <a:rPr lang="en-US" dirty="0"/>
              <a:t>Reddit karma (popularity metric)</a:t>
            </a:r>
          </a:p>
          <a:p>
            <a:pPr lvl="1"/>
            <a:r>
              <a:rPr lang="en-US" dirty="0"/>
              <a:t>Time on Reddit (in days)</a:t>
            </a:r>
          </a:p>
          <a:p>
            <a:pPr lvl="1"/>
            <a:r>
              <a:rPr lang="en-US" dirty="0"/>
              <a:t>Number of submissions posted on Reddit</a:t>
            </a:r>
          </a:p>
        </p:txBody>
      </p:sp>
      <p:sp>
        <p:nvSpPr>
          <p:cNvPr id="4" name="Rectangle 3">
            <a:extLst>
              <a:ext uri="{FF2B5EF4-FFF2-40B4-BE49-F238E27FC236}">
                <a16:creationId xmlns:a16="http://schemas.microsoft.com/office/drawing/2014/main" id="{88CB5220-CD67-C643-83E8-C6B6ED786152}"/>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2B63755-AAA7-534B-BAB0-EDD868013BBB}"/>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t>
            </a:r>
          </a:p>
        </p:txBody>
      </p:sp>
    </p:spTree>
    <p:extLst>
      <p:ext uri="{BB962C8B-B14F-4D97-AF65-F5344CB8AC3E}">
        <p14:creationId xmlns:p14="http://schemas.microsoft.com/office/powerpoint/2010/main" val="469133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8448BF-77DF-9247-866B-4C07A161A312}"/>
              </a:ext>
            </a:extLst>
          </p:cNvPr>
          <p:cNvSpPr>
            <a:spLocks noGrp="1"/>
          </p:cNvSpPr>
          <p:nvPr>
            <p:ph type="title"/>
          </p:nvPr>
        </p:nvSpPr>
        <p:spPr/>
        <p:txBody>
          <a:bodyPr/>
          <a:lstStyle/>
          <a:p>
            <a:r>
              <a:rPr lang="en-US" dirty="0"/>
              <a:t>Findings</a:t>
            </a:r>
          </a:p>
        </p:txBody>
      </p:sp>
      <p:sp>
        <p:nvSpPr>
          <p:cNvPr id="5" name="Text Placeholder 4">
            <a:extLst>
              <a:ext uri="{FF2B5EF4-FFF2-40B4-BE49-F238E27FC236}">
                <a16:creationId xmlns:a16="http://schemas.microsoft.com/office/drawing/2014/main" id="{7AB68DCF-49B2-4449-B995-48D4F64BDC1B}"/>
              </a:ext>
            </a:extLst>
          </p:cNvPr>
          <p:cNvSpPr>
            <a:spLocks noGrp="1"/>
          </p:cNvSpPr>
          <p:nvPr>
            <p:ph type="body" idx="1"/>
          </p:nvPr>
        </p:nvSpPr>
        <p:spPr/>
        <p:txBody>
          <a:bodyPr/>
          <a:lstStyle/>
          <a:p>
            <a:endParaRPr lang="en-US" dirty="0"/>
          </a:p>
        </p:txBody>
      </p:sp>
      <p:sp>
        <p:nvSpPr>
          <p:cNvPr id="7" name="Rectangle 6">
            <a:extLst>
              <a:ext uri="{FF2B5EF4-FFF2-40B4-BE49-F238E27FC236}">
                <a16:creationId xmlns:a16="http://schemas.microsoft.com/office/drawing/2014/main" id="{F42C7A59-FED4-7541-BC59-B9F8335DC8B2}"/>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5E1EAC-0D79-3448-9527-8E2DCFE76D41}"/>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t>
            </a:r>
          </a:p>
        </p:txBody>
      </p:sp>
    </p:spTree>
    <p:extLst>
      <p:ext uri="{BB962C8B-B14F-4D97-AF65-F5344CB8AC3E}">
        <p14:creationId xmlns:p14="http://schemas.microsoft.com/office/powerpoint/2010/main" val="3078944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3F1233-9D34-844D-9F15-98F11AF1C28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5" name="TextBox 4">
            <a:extLst>
              <a:ext uri="{FF2B5EF4-FFF2-40B4-BE49-F238E27FC236}">
                <a16:creationId xmlns:a16="http://schemas.microsoft.com/office/drawing/2014/main" id="{DBB991E5-3731-2849-9D77-A66A11241D03}"/>
              </a:ext>
            </a:extLst>
          </p:cNvPr>
          <p:cNvSpPr txBox="1"/>
          <p:nvPr/>
        </p:nvSpPr>
        <p:spPr>
          <a:xfrm>
            <a:off x="1191491" y="827814"/>
            <a:ext cx="9670473" cy="1323439"/>
          </a:xfrm>
          <a:prstGeom prst="rect">
            <a:avLst/>
          </a:prstGeom>
          <a:solidFill>
            <a:srgbClr val="002C46"/>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rPr>
              <a:t>Q1:</a:t>
            </a:r>
            <a:r>
              <a:rPr kumimoji="0" lang="en-US" sz="4000" b="0"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rPr>
              <a:t> Before you started this survey, did you know that your post was removed?:</a:t>
            </a:r>
          </a:p>
        </p:txBody>
      </p:sp>
      <p:graphicFrame>
        <p:nvGraphicFramePr>
          <p:cNvPr id="6" name="Chart 5">
            <a:extLst>
              <a:ext uri="{FF2B5EF4-FFF2-40B4-BE49-F238E27FC236}">
                <a16:creationId xmlns:a16="http://schemas.microsoft.com/office/drawing/2014/main" id="{F24D6288-59C8-824F-A821-966D82BE7F9F}"/>
              </a:ext>
            </a:extLst>
          </p:cNvPr>
          <p:cNvGraphicFramePr/>
          <p:nvPr>
            <p:extLst>
              <p:ext uri="{D42A27DB-BD31-4B8C-83A1-F6EECF244321}">
                <p14:modId xmlns:p14="http://schemas.microsoft.com/office/powerpoint/2010/main" val="4009526615"/>
              </p:ext>
            </p:extLst>
          </p:nvPr>
        </p:nvGraphicFramePr>
        <p:xfrm>
          <a:off x="2499817" y="2676302"/>
          <a:ext cx="7053819" cy="394104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2296C5E0-8920-6042-B5AE-EA60794DF111}"/>
              </a:ext>
            </a:extLst>
          </p:cNvPr>
          <p:cNvSpPr txBox="1"/>
          <p:nvPr/>
        </p:nvSpPr>
        <p:spPr>
          <a:xfrm>
            <a:off x="4763529" y="4354435"/>
            <a:ext cx="836342"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Yes</a:t>
            </a:r>
          </a:p>
        </p:txBody>
      </p:sp>
      <p:sp>
        <p:nvSpPr>
          <p:cNvPr id="8" name="TextBox 7">
            <a:extLst>
              <a:ext uri="{FF2B5EF4-FFF2-40B4-BE49-F238E27FC236}">
                <a16:creationId xmlns:a16="http://schemas.microsoft.com/office/drawing/2014/main" id="{63C63D3F-1965-6945-A3AD-AFA5553245E8}"/>
              </a:ext>
            </a:extLst>
          </p:cNvPr>
          <p:cNvSpPr txBox="1"/>
          <p:nvPr/>
        </p:nvSpPr>
        <p:spPr>
          <a:xfrm>
            <a:off x="6657924" y="4354434"/>
            <a:ext cx="77365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No</a:t>
            </a:r>
          </a:p>
        </p:txBody>
      </p:sp>
      <p:sp>
        <p:nvSpPr>
          <p:cNvPr id="11" name="Rectangle 10">
            <a:extLst>
              <a:ext uri="{FF2B5EF4-FFF2-40B4-BE49-F238E27FC236}">
                <a16:creationId xmlns:a16="http://schemas.microsoft.com/office/drawing/2014/main" id="{DD38A704-F2CC-9D4F-9864-791FB34F7D5F}"/>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75B406-B4FC-4A40-A449-D9680ABF026E}"/>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t>
            </a:r>
          </a:p>
        </p:txBody>
      </p:sp>
    </p:spTree>
    <p:extLst>
      <p:ext uri="{BB962C8B-B14F-4D97-AF65-F5344CB8AC3E}">
        <p14:creationId xmlns:p14="http://schemas.microsoft.com/office/powerpoint/2010/main" val="84605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9973500-D1A8-0347-BB39-E3BFFE5B7BAC}"/>
              </a:ext>
            </a:extLst>
          </p:cNvPr>
          <p:cNvSpPr/>
          <p:nvPr/>
        </p:nvSpPr>
        <p:spPr>
          <a:xfrm>
            <a:off x="2095702" y="3887022"/>
            <a:ext cx="2742030" cy="1069883"/>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     Fairness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l-GR"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l-GR"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β</a:t>
            </a: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 = 0.265***)</a:t>
            </a:r>
            <a:endParaRPr kumimoji="0" lang="en-US" sz="32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endParaRPr>
          </a:p>
        </p:txBody>
      </p:sp>
      <p:sp>
        <p:nvSpPr>
          <p:cNvPr id="4" name="Slide Number Placeholder 3">
            <a:extLst>
              <a:ext uri="{FF2B5EF4-FFF2-40B4-BE49-F238E27FC236}">
                <a16:creationId xmlns:a16="http://schemas.microsoft.com/office/drawing/2014/main" id="{893F1233-9D34-844D-9F15-98F11AF1C28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2" name="Up Arrow 1">
            <a:extLst>
              <a:ext uri="{FF2B5EF4-FFF2-40B4-BE49-F238E27FC236}">
                <a16:creationId xmlns:a16="http://schemas.microsoft.com/office/drawing/2014/main" id="{7CCC2A32-B544-E142-9599-6C7EBF3BA469}"/>
              </a:ext>
            </a:extLst>
          </p:cNvPr>
          <p:cNvSpPr/>
          <p:nvPr/>
        </p:nvSpPr>
        <p:spPr>
          <a:xfrm>
            <a:off x="2650680" y="4056838"/>
            <a:ext cx="299840" cy="3651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C89E314-13A1-A444-9078-CA840D2BEDDC}"/>
              </a:ext>
            </a:extLst>
          </p:cNvPr>
          <p:cNvSpPr/>
          <p:nvPr/>
        </p:nvSpPr>
        <p:spPr>
          <a:xfrm>
            <a:off x="4631098" y="763294"/>
            <a:ext cx="2929803" cy="1026787"/>
          </a:xfrm>
          <a:prstGeom prst="rect">
            <a:avLst/>
          </a:prstGeom>
          <a:solidFill>
            <a:srgbClr val="F5848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Awareness of post removal</a:t>
            </a:r>
          </a:p>
        </p:txBody>
      </p:sp>
      <p:sp>
        <p:nvSpPr>
          <p:cNvPr id="11" name="Right Arrow 10">
            <a:extLst>
              <a:ext uri="{FF2B5EF4-FFF2-40B4-BE49-F238E27FC236}">
                <a16:creationId xmlns:a16="http://schemas.microsoft.com/office/drawing/2014/main" id="{B210F0BC-D717-1147-9618-4B235B5DD82D}"/>
              </a:ext>
            </a:extLst>
          </p:cNvPr>
          <p:cNvSpPr/>
          <p:nvPr/>
        </p:nvSpPr>
        <p:spPr>
          <a:xfrm rot="8100000">
            <a:off x="4009144" y="2538984"/>
            <a:ext cx="1657176" cy="405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754854B-019F-974B-B61C-D254470D01D4}"/>
              </a:ext>
            </a:extLst>
          </p:cNvPr>
          <p:cNvSpPr/>
          <p:nvPr/>
        </p:nvSpPr>
        <p:spPr>
          <a:xfrm>
            <a:off x="7007909" y="3887022"/>
            <a:ext cx="3088389" cy="1069883"/>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Posting Again</a:t>
            </a:r>
            <a:endParaRPr kumimoji="0" lang="en-US" sz="32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(Not significant)</a:t>
            </a:r>
            <a:endParaRPr kumimoji="0" lang="en-US" sz="1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endParaRPr>
          </a:p>
        </p:txBody>
      </p:sp>
      <p:sp>
        <p:nvSpPr>
          <p:cNvPr id="12" name="Rectangle 11">
            <a:extLst>
              <a:ext uri="{FF2B5EF4-FFF2-40B4-BE49-F238E27FC236}">
                <a16:creationId xmlns:a16="http://schemas.microsoft.com/office/drawing/2014/main" id="{E836360C-8ADF-5545-9BB2-11ABED339820}"/>
              </a:ext>
            </a:extLst>
          </p:cNvPr>
          <p:cNvSpPr/>
          <p:nvPr/>
        </p:nvSpPr>
        <p:spPr>
          <a:xfrm>
            <a:off x="7003056" y="4060183"/>
            <a:ext cx="37406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a:t>
            </a:r>
          </a:p>
        </p:txBody>
      </p:sp>
      <p:sp>
        <p:nvSpPr>
          <p:cNvPr id="3" name="TextBox 2">
            <a:extLst>
              <a:ext uri="{FF2B5EF4-FFF2-40B4-BE49-F238E27FC236}">
                <a16:creationId xmlns:a16="http://schemas.microsoft.com/office/drawing/2014/main" id="{DF98992B-6D46-424A-869D-7CE2DBCE338D}"/>
              </a:ext>
            </a:extLst>
          </p:cNvPr>
          <p:cNvSpPr txBox="1"/>
          <p:nvPr/>
        </p:nvSpPr>
        <p:spPr>
          <a:xfrm>
            <a:off x="8465127" y="6356350"/>
            <a:ext cx="139814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 &lt; .001</a:t>
            </a:r>
          </a:p>
        </p:txBody>
      </p:sp>
      <p:sp>
        <p:nvSpPr>
          <p:cNvPr id="18" name="Right Arrow 17">
            <a:extLst>
              <a:ext uri="{FF2B5EF4-FFF2-40B4-BE49-F238E27FC236}">
                <a16:creationId xmlns:a16="http://schemas.microsoft.com/office/drawing/2014/main" id="{11EF1CDC-488A-DD4E-9C16-05D0E34E1464}"/>
              </a:ext>
            </a:extLst>
          </p:cNvPr>
          <p:cNvSpPr/>
          <p:nvPr/>
        </p:nvSpPr>
        <p:spPr>
          <a:xfrm rot="2700000">
            <a:off x="6525681" y="2538984"/>
            <a:ext cx="1657176" cy="405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CEBD890-1792-CF4A-851F-0EA7D19F804E}"/>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EEAB6E9-4F82-3F4A-A100-C88EF366ACD5}"/>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t>
            </a:r>
          </a:p>
        </p:txBody>
      </p:sp>
    </p:spTree>
    <p:extLst>
      <p:ext uri="{BB962C8B-B14F-4D97-AF65-F5344CB8AC3E}">
        <p14:creationId xmlns:p14="http://schemas.microsoft.com/office/powerpoint/2010/main" val="332051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11" grpId="0" animBg="1"/>
      <p:bldP spid="14" grpId="0" animBg="1"/>
      <p:bldP spid="12" grpId="0"/>
      <p:bldP spid="3" grpId="0"/>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49764686-1C14-4540-B587-12493A2717C3}"/>
              </a:ext>
            </a:extLst>
          </p:cNvPr>
          <p:cNvSpPr>
            <a:spLocks noGrp="1"/>
          </p:cNvSpPr>
          <p:nvPr>
            <p:ph type="title"/>
          </p:nvPr>
        </p:nvSpPr>
        <p:spPr>
          <a:xfrm>
            <a:off x="1388209" y="5554639"/>
            <a:ext cx="9654076" cy="982473"/>
          </a:xfrm>
        </p:spPr>
        <p:txBody>
          <a:bodyPr>
            <a:normAutofit/>
          </a:bodyPr>
          <a:lstStyle/>
          <a:p>
            <a:r>
              <a:rPr lang="en-US" sz="4000" dirty="0">
                <a:solidFill>
                  <a:srgbClr val="FFFFFF"/>
                </a:solidFill>
              </a:rPr>
              <a:t>Takeaway</a:t>
            </a:r>
          </a:p>
        </p:txBody>
      </p:sp>
      <p:sp>
        <p:nvSpPr>
          <p:cNvPr id="4" name="Content Placeholder 3">
            <a:extLst>
              <a:ext uri="{FF2B5EF4-FFF2-40B4-BE49-F238E27FC236}">
                <a16:creationId xmlns:a16="http://schemas.microsoft.com/office/drawing/2014/main" id="{A1977910-67F9-C046-9364-A4891B4754EB}"/>
              </a:ext>
            </a:extLst>
          </p:cNvPr>
          <p:cNvSpPr>
            <a:spLocks noGrp="1"/>
          </p:cNvSpPr>
          <p:nvPr>
            <p:ph idx="1"/>
          </p:nvPr>
        </p:nvSpPr>
        <p:spPr>
          <a:xfrm>
            <a:off x="829270" y="871531"/>
            <a:ext cx="10516849" cy="3837904"/>
          </a:xfrm>
        </p:spPr>
        <p:txBody>
          <a:bodyPr anchor="ctr">
            <a:normAutofit/>
          </a:bodyPr>
          <a:lstStyle/>
          <a:p>
            <a:pPr marL="0" indent="0" algn="ctr">
              <a:buNone/>
            </a:pPr>
            <a:r>
              <a:rPr lang="en-US" sz="4400" b="1" dirty="0"/>
              <a:t>Users care about being notified of post removals</a:t>
            </a:r>
            <a:endParaRPr lang="en-US" sz="4000" dirty="0"/>
          </a:p>
        </p:txBody>
      </p:sp>
      <p:sp>
        <p:nvSpPr>
          <p:cNvPr id="10" name="Rectangle 9">
            <a:extLst>
              <a:ext uri="{FF2B5EF4-FFF2-40B4-BE49-F238E27FC236}">
                <a16:creationId xmlns:a16="http://schemas.microsoft.com/office/drawing/2014/main" id="{FE44C226-FB3D-8F45-8CE5-0201B73D8C8F}"/>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21F368-3CFC-A443-B289-4AEE7DA23302}"/>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t>
            </a:r>
          </a:p>
        </p:txBody>
      </p:sp>
    </p:spTree>
    <p:extLst>
      <p:ext uri="{BB962C8B-B14F-4D97-AF65-F5344CB8AC3E}">
        <p14:creationId xmlns:p14="http://schemas.microsoft.com/office/powerpoint/2010/main" val="219967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3F1233-9D34-844D-9F15-98F11AF1C28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5" name="TextBox 4">
            <a:extLst>
              <a:ext uri="{FF2B5EF4-FFF2-40B4-BE49-F238E27FC236}">
                <a16:creationId xmlns:a16="http://schemas.microsoft.com/office/drawing/2014/main" id="{DBB991E5-3731-2849-9D77-A66A11241D03}"/>
              </a:ext>
            </a:extLst>
          </p:cNvPr>
          <p:cNvSpPr txBox="1"/>
          <p:nvPr/>
        </p:nvSpPr>
        <p:spPr>
          <a:xfrm>
            <a:off x="1191491" y="813525"/>
            <a:ext cx="9670473" cy="1323439"/>
          </a:xfrm>
          <a:prstGeom prst="rect">
            <a:avLst/>
          </a:prstGeom>
          <a:solidFill>
            <a:srgbClr val="002C46"/>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rPr>
              <a:t>Q2:</a:t>
            </a:r>
            <a:r>
              <a:rPr kumimoji="0" lang="en-US" sz="4000" b="0"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rPr>
              <a:t> Did you receive an explanation for why your post was removed?:</a:t>
            </a:r>
          </a:p>
        </p:txBody>
      </p:sp>
      <p:graphicFrame>
        <p:nvGraphicFramePr>
          <p:cNvPr id="10" name="Chart 9">
            <a:extLst>
              <a:ext uri="{FF2B5EF4-FFF2-40B4-BE49-F238E27FC236}">
                <a16:creationId xmlns:a16="http://schemas.microsoft.com/office/drawing/2014/main" id="{9603499C-78ED-8946-9BFF-996CC3124139}"/>
              </a:ext>
            </a:extLst>
          </p:cNvPr>
          <p:cNvGraphicFramePr>
            <a:graphicFrameLocks/>
          </p:cNvGraphicFramePr>
          <p:nvPr>
            <p:extLst>
              <p:ext uri="{D42A27DB-BD31-4B8C-83A1-F6EECF244321}">
                <p14:modId xmlns:p14="http://schemas.microsoft.com/office/powerpoint/2010/main" val="258801404"/>
              </p:ext>
            </p:extLst>
          </p:nvPr>
        </p:nvGraphicFramePr>
        <p:xfrm>
          <a:off x="2538199" y="2682370"/>
          <a:ext cx="7115601" cy="3993008"/>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4A1E9000-847D-E841-8FDC-E04523645B52}"/>
              </a:ext>
            </a:extLst>
          </p:cNvPr>
          <p:cNvSpPr txBox="1"/>
          <p:nvPr/>
        </p:nvSpPr>
        <p:spPr>
          <a:xfrm>
            <a:off x="4883580" y="3921740"/>
            <a:ext cx="809477"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Yes</a:t>
            </a:r>
          </a:p>
        </p:txBody>
      </p:sp>
      <p:sp>
        <p:nvSpPr>
          <p:cNvPr id="12" name="TextBox 11">
            <a:extLst>
              <a:ext uri="{FF2B5EF4-FFF2-40B4-BE49-F238E27FC236}">
                <a16:creationId xmlns:a16="http://schemas.microsoft.com/office/drawing/2014/main" id="{173C5FE9-CBD1-FA47-9525-772ABFDE7586}"/>
              </a:ext>
            </a:extLst>
          </p:cNvPr>
          <p:cNvSpPr txBox="1"/>
          <p:nvPr/>
        </p:nvSpPr>
        <p:spPr>
          <a:xfrm>
            <a:off x="6715286" y="3921740"/>
            <a:ext cx="748808"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No</a:t>
            </a:r>
          </a:p>
        </p:txBody>
      </p:sp>
      <p:sp>
        <p:nvSpPr>
          <p:cNvPr id="13" name="TextBox 1">
            <a:extLst>
              <a:ext uri="{FF2B5EF4-FFF2-40B4-BE49-F238E27FC236}">
                <a16:creationId xmlns:a16="http://schemas.microsoft.com/office/drawing/2014/main" id="{8FFB3C42-A84C-1142-A93A-19D6B4A3781D}"/>
              </a:ext>
            </a:extLst>
          </p:cNvPr>
          <p:cNvSpPr txBox="1"/>
          <p:nvPr/>
        </p:nvSpPr>
        <p:spPr>
          <a:xfrm>
            <a:off x="3100561" y="3922434"/>
            <a:ext cx="1028762" cy="106695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39.7%</a:t>
            </a:r>
          </a:p>
        </p:txBody>
      </p:sp>
      <p:sp>
        <p:nvSpPr>
          <p:cNvPr id="14" name="TextBox 1">
            <a:extLst>
              <a:ext uri="{FF2B5EF4-FFF2-40B4-BE49-F238E27FC236}">
                <a16:creationId xmlns:a16="http://schemas.microsoft.com/office/drawing/2014/main" id="{85B15030-B38B-974C-91DB-F3489637A080}"/>
              </a:ext>
            </a:extLst>
          </p:cNvPr>
          <p:cNvSpPr txBox="1"/>
          <p:nvPr/>
        </p:nvSpPr>
        <p:spPr>
          <a:xfrm>
            <a:off x="8044566" y="3899734"/>
            <a:ext cx="1028762" cy="106695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60.3%</a:t>
            </a:r>
          </a:p>
        </p:txBody>
      </p:sp>
      <p:sp>
        <p:nvSpPr>
          <p:cNvPr id="9" name="Rectangle 8">
            <a:extLst>
              <a:ext uri="{FF2B5EF4-FFF2-40B4-BE49-F238E27FC236}">
                <a16:creationId xmlns:a16="http://schemas.microsoft.com/office/drawing/2014/main" id="{82BCCAA3-7306-B946-88FF-ED03783DB814}"/>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013351-638D-764A-920F-55DB02B01350}"/>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t>
            </a:r>
          </a:p>
        </p:txBody>
      </p:sp>
    </p:spTree>
    <p:extLst>
      <p:ext uri="{BB962C8B-B14F-4D97-AF65-F5344CB8AC3E}">
        <p14:creationId xmlns:p14="http://schemas.microsoft.com/office/powerpoint/2010/main" val="307852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11" grpId="0"/>
      <p:bldP spid="12" grpId="0"/>
      <p:bldP spid="13"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9973500-D1A8-0347-BB39-E3BFFE5B7BAC}"/>
              </a:ext>
            </a:extLst>
          </p:cNvPr>
          <p:cNvSpPr/>
          <p:nvPr/>
        </p:nvSpPr>
        <p:spPr>
          <a:xfrm>
            <a:off x="2095702" y="3887022"/>
            <a:ext cx="2742030" cy="1069883"/>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     Fairness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l-GR"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l-GR"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β</a:t>
            </a: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 = 0.384***)</a:t>
            </a:r>
            <a:endParaRPr kumimoji="0" lang="en-US" sz="32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endParaRPr>
          </a:p>
        </p:txBody>
      </p:sp>
      <p:sp>
        <p:nvSpPr>
          <p:cNvPr id="4" name="Slide Number Placeholder 3">
            <a:extLst>
              <a:ext uri="{FF2B5EF4-FFF2-40B4-BE49-F238E27FC236}">
                <a16:creationId xmlns:a16="http://schemas.microsoft.com/office/drawing/2014/main" id="{893F1233-9D34-844D-9F15-98F11AF1C28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2" name="Up Arrow 1">
            <a:extLst>
              <a:ext uri="{FF2B5EF4-FFF2-40B4-BE49-F238E27FC236}">
                <a16:creationId xmlns:a16="http://schemas.microsoft.com/office/drawing/2014/main" id="{7CCC2A32-B544-E142-9599-6C7EBF3BA469}"/>
              </a:ext>
            </a:extLst>
          </p:cNvPr>
          <p:cNvSpPr/>
          <p:nvPr/>
        </p:nvSpPr>
        <p:spPr>
          <a:xfrm>
            <a:off x="2650680" y="4056838"/>
            <a:ext cx="299840" cy="3651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C89E314-13A1-A444-9078-CA840D2BEDDC}"/>
              </a:ext>
            </a:extLst>
          </p:cNvPr>
          <p:cNvSpPr/>
          <p:nvPr/>
        </p:nvSpPr>
        <p:spPr>
          <a:xfrm>
            <a:off x="4631098" y="763294"/>
            <a:ext cx="2929803" cy="1026787"/>
          </a:xfrm>
          <a:prstGeom prst="rect">
            <a:avLst/>
          </a:prstGeom>
          <a:solidFill>
            <a:srgbClr val="F5848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Receiving explanation</a:t>
            </a:r>
          </a:p>
        </p:txBody>
      </p:sp>
      <p:sp>
        <p:nvSpPr>
          <p:cNvPr id="11" name="Right Arrow 10">
            <a:extLst>
              <a:ext uri="{FF2B5EF4-FFF2-40B4-BE49-F238E27FC236}">
                <a16:creationId xmlns:a16="http://schemas.microsoft.com/office/drawing/2014/main" id="{B210F0BC-D717-1147-9618-4B235B5DD82D}"/>
              </a:ext>
            </a:extLst>
          </p:cNvPr>
          <p:cNvSpPr/>
          <p:nvPr/>
        </p:nvSpPr>
        <p:spPr>
          <a:xfrm rot="8100000">
            <a:off x="4009144" y="2538984"/>
            <a:ext cx="1657176" cy="405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754854B-019F-974B-B61C-D254470D01D4}"/>
              </a:ext>
            </a:extLst>
          </p:cNvPr>
          <p:cNvSpPr/>
          <p:nvPr/>
        </p:nvSpPr>
        <p:spPr>
          <a:xfrm>
            <a:off x="7007909" y="3887022"/>
            <a:ext cx="3088389" cy="1069883"/>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Posting Again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l-GR"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l-GR"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β</a:t>
            </a: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 = 0.088*)</a:t>
            </a:r>
            <a:endParaRPr kumimoji="0" lang="en-US" sz="32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endParaRPr>
          </a:p>
        </p:txBody>
      </p:sp>
      <p:sp>
        <p:nvSpPr>
          <p:cNvPr id="3" name="TextBox 2">
            <a:extLst>
              <a:ext uri="{FF2B5EF4-FFF2-40B4-BE49-F238E27FC236}">
                <a16:creationId xmlns:a16="http://schemas.microsoft.com/office/drawing/2014/main" id="{DF98992B-6D46-424A-869D-7CE2DBCE338D}"/>
              </a:ext>
            </a:extLst>
          </p:cNvPr>
          <p:cNvSpPr txBox="1"/>
          <p:nvPr/>
        </p:nvSpPr>
        <p:spPr>
          <a:xfrm>
            <a:off x="6774878" y="6356350"/>
            <a:ext cx="308838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 &lt; .05		 ***: p &lt; .001</a:t>
            </a:r>
          </a:p>
        </p:txBody>
      </p:sp>
      <p:sp>
        <p:nvSpPr>
          <p:cNvPr id="18" name="Right Arrow 17">
            <a:extLst>
              <a:ext uri="{FF2B5EF4-FFF2-40B4-BE49-F238E27FC236}">
                <a16:creationId xmlns:a16="http://schemas.microsoft.com/office/drawing/2014/main" id="{11EF1CDC-488A-DD4E-9C16-05D0E34E1464}"/>
              </a:ext>
            </a:extLst>
          </p:cNvPr>
          <p:cNvSpPr/>
          <p:nvPr/>
        </p:nvSpPr>
        <p:spPr>
          <a:xfrm rot="2700000">
            <a:off x="6525681" y="2538984"/>
            <a:ext cx="1657176" cy="405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Up Arrow 14">
            <a:extLst>
              <a:ext uri="{FF2B5EF4-FFF2-40B4-BE49-F238E27FC236}">
                <a16:creationId xmlns:a16="http://schemas.microsoft.com/office/drawing/2014/main" id="{8D57E391-61CD-5C49-A71F-334B82357511}"/>
              </a:ext>
            </a:extLst>
          </p:cNvPr>
          <p:cNvSpPr/>
          <p:nvPr/>
        </p:nvSpPr>
        <p:spPr>
          <a:xfrm>
            <a:off x="7068077" y="4056838"/>
            <a:ext cx="299840" cy="3651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39C8F92-7852-A049-AC0F-7B47A9F5EF67}"/>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3BB0987-48BA-E249-A195-BB54BDA414D0}"/>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t>
            </a:r>
          </a:p>
        </p:txBody>
      </p:sp>
    </p:spTree>
    <p:extLst>
      <p:ext uri="{BB962C8B-B14F-4D97-AF65-F5344CB8AC3E}">
        <p14:creationId xmlns:p14="http://schemas.microsoft.com/office/powerpoint/2010/main" val="223306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11" grpId="0" animBg="1"/>
      <p:bldP spid="14" grpId="0" animBg="1"/>
      <p:bldP spid="3" grpId="0"/>
      <p:bldP spid="18"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49764686-1C14-4540-B587-12493A2717C3}"/>
              </a:ext>
            </a:extLst>
          </p:cNvPr>
          <p:cNvSpPr>
            <a:spLocks noGrp="1"/>
          </p:cNvSpPr>
          <p:nvPr>
            <p:ph type="title"/>
          </p:nvPr>
        </p:nvSpPr>
        <p:spPr>
          <a:xfrm>
            <a:off x="1388209" y="5554639"/>
            <a:ext cx="9654076" cy="982473"/>
          </a:xfrm>
        </p:spPr>
        <p:txBody>
          <a:bodyPr>
            <a:normAutofit/>
          </a:bodyPr>
          <a:lstStyle/>
          <a:p>
            <a:r>
              <a:rPr lang="en-US" sz="4000" dirty="0">
                <a:solidFill>
                  <a:srgbClr val="FFFFFF"/>
                </a:solidFill>
              </a:rPr>
              <a:t>Takeaway</a:t>
            </a:r>
          </a:p>
        </p:txBody>
      </p:sp>
      <p:sp>
        <p:nvSpPr>
          <p:cNvPr id="4" name="Content Placeholder 3">
            <a:extLst>
              <a:ext uri="{FF2B5EF4-FFF2-40B4-BE49-F238E27FC236}">
                <a16:creationId xmlns:a16="http://schemas.microsoft.com/office/drawing/2014/main" id="{A1977910-67F9-C046-9364-A4891B4754EB}"/>
              </a:ext>
            </a:extLst>
          </p:cNvPr>
          <p:cNvSpPr>
            <a:spLocks noGrp="1"/>
          </p:cNvSpPr>
          <p:nvPr>
            <p:ph idx="1"/>
          </p:nvPr>
        </p:nvSpPr>
        <p:spPr>
          <a:xfrm>
            <a:off x="829270" y="871531"/>
            <a:ext cx="10516849" cy="3837904"/>
          </a:xfrm>
        </p:spPr>
        <p:txBody>
          <a:bodyPr anchor="ctr">
            <a:normAutofit/>
          </a:bodyPr>
          <a:lstStyle/>
          <a:p>
            <a:pPr marL="0" indent="0" algn="ctr">
              <a:buNone/>
            </a:pPr>
            <a:r>
              <a:rPr lang="en-US" sz="4400" b="1" dirty="0"/>
              <a:t>Receiving explanations is linked to improvement in user attitudes</a:t>
            </a:r>
            <a:endParaRPr lang="en-US" sz="4000" dirty="0"/>
          </a:p>
        </p:txBody>
      </p:sp>
      <p:sp>
        <p:nvSpPr>
          <p:cNvPr id="10" name="Rectangle 9">
            <a:extLst>
              <a:ext uri="{FF2B5EF4-FFF2-40B4-BE49-F238E27FC236}">
                <a16:creationId xmlns:a16="http://schemas.microsoft.com/office/drawing/2014/main" id="{20BE74B0-6C6B-804F-B439-DB55DF7B8ECB}"/>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FE37CC-1B25-C743-872D-27E9C4B8CEBC}"/>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t>
            </a:r>
          </a:p>
        </p:txBody>
      </p:sp>
    </p:spTree>
    <p:extLst>
      <p:ext uri="{BB962C8B-B14F-4D97-AF65-F5344CB8AC3E}">
        <p14:creationId xmlns:p14="http://schemas.microsoft.com/office/powerpoint/2010/main" val="4135435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fence, outdoor, building, sitting&#10;&#10;Description automatically generated">
            <a:extLst>
              <a:ext uri="{FF2B5EF4-FFF2-40B4-BE49-F238E27FC236}">
                <a16:creationId xmlns:a16="http://schemas.microsoft.com/office/drawing/2014/main" id="{1A31C750-0FFE-C447-B58D-B8C2194CDF9F}"/>
              </a:ext>
            </a:extLst>
          </p:cNvPr>
          <p:cNvPicPr>
            <a:picLocks noChangeAspect="1"/>
          </p:cNvPicPr>
          <p:nvPr/>
        </p:nvPicPr>
        <p:blipFill rotWithShape="1">
          <a:blip r:embed="rId3">
            <a:alphaModFix amt="50000"/>
          </a:blip>
          <a:srcRect t="13801" b="1929"/>
          <a:stretch/>
        </p:blipFill>
        <p:spPr>
          <a:xfrm>
            <a:off x="20" y="10"/>
            <a:ext cx="12191980" cy="6857990"/>
          </a:xfrm>
          <a:prstGeom prst="rect">
            <a:avLst/>
          </a:prstGeom>
        </p:spPr>
      </p:pic>
      <p:sp>
        <p:nvSpPr>
          <p:cNvPr id="4" name="Slide Number Placeholder 3">
            <a:extLst>
              <a:ext uri="{FF2B5EF4-FFF2-40B4-BE49-F238E27FC236}">
                <a16:creationId xmlns:a16="http://schemas.microsoft.com/office/drawing/2014/main" id="{90962A45-E98B-314C-B2C4-01E3A03899F0}"/>
              </a:ext>
            </a:extLst>
          </p:cNvPr>
          <p:cNvSpPr>
            <a:spLocks noGrp="1"/>
          </p:cNvSpPr>
          <p:nvPr>
            <p:ph type="sldNum" sz="quarter" idx="12"/>
          </p:nvPr>
        </p:nvSpPr>
        <p:spPr>
          <a:xfrm>
            <a:off x="8610600" y="6356350"/>
            <a:ext cx="2743200"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EEBB84EA-720A-924D-995C-2965551D1999}" type="slidenum">
              <a:rPr kumimoji="0" lang="en-US" sz="1200" b="0" i="0" u="none" strike="noStrike" kern="1200" cap="none" spc="0" normalizeH="0" baseline="0" noProof="0">
                <a:ln>
                  <a:noFill/>
                </a:ln>
                <a:solidFill>
                  <a:srgbClr val="FFFFFF"/>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4</a:t>
            </a:fld>
            <a:endParaRPr kumimoji="0" lang="en-US" sz="1200" b="0" i="0" u="none" strike="noStrike" kern="1200" cap="none" spc="0" normalizeH="0" baseline="0" noProof="0">
              <a:ln>
                <a:noFill/>
              </a:ln>
              <a:solidFill>
                <a:srgbClr val="FFFFFF"/>
              </a:solidFill>
              <a:effectLst/>
              <a:uLnTx/>
              <a:uFillTx/>
              <a:latin typeface="Garamond" panose="02020404030301010803" pitchFamily="18" charset="0"/>
              <a:ea typeface="+mn-ea"/>
              <a:cs typeface="+mn-cs"/>
            </a:endParaRPr>
          </a:p>
        </p:txBody>
      </p:sp>
      <p:sp>
        <p:nvSpPr>
          <p:cNvPr id="7" name="Rectangle">
            <a:extLst>
              <a:ext uri="{FF2B5EF4-FFF2-40B4-BE49-F238E27FC236}">
                <a16:creationId xmlns:a16="http://schemas.microsoft.com/office/drawing/2014/main" id="{FAE872D3-5AFF-B545-ADC3-C6170918462F}"/>
              </a:ext>
            </a:extLst>
          </p:cNvPr>
          <p:cNvSpPr/>
          <p:nvPr/>
        </p:nvSpPr>
        <p:spPr>
          <a:xfrm>
            <a:off x="-1105904" y="2418343"/>
            <a:ext cx="14403807" cy="2021314"/>
          </a:xfrm>
          <a:prstGeom prst="rect">
            <a:avLst/>
          </a:prstGeom>
          <a:solidFill>
            <a:srgbClr val="002C46"/>
          </a:solidFill>
          <a:ln w="3175">
            <a:miter lim="400000"/>
          </a:ln>
        </p:spPr>
        <p:txBody>
          <a:bodyPr lIns="41341" tIns="41341" rIns="41341" bIns="41341" anchor="ctr"/>
          <a:lstStyle/>
          <a:p>
            <a:pPr marL="0" marR="0" lvl="0" indent="0" algn="l" defTabSz="457200" rtl="0" eaLnBrk="1" fontAlgn="auto" latinLnBrk="0" hangingPunct="1">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600" b="0" i="0" u="none" strike="noStrike" kern="1200" cap="none" spc="0" normalizeH="0" baseline="0" noProof="0" dirty="0">
              <a:ln>
                <a:noFill/>
              </a:ln>
              <a:solidFill>
                <a:srgbClr val="FFFFFF"/>
              </a:solidFill>
              <a:effectLst/>
              <a:uLnTx/>
              <a:uFillTx/>
              <a:latin typeface="Calibri" panose="020F0502020204030204"/>
              <a:ea typeface="+mn-ea"/>
              <a:cs typeface="+mn-cs"/>
              <a:sym typeface="Helvetica Neue Medium"/>
            </a:endParaRPr>
          </a:p>
        </p:txBody>
      </p:sp>
      <p:sp>
        <p:nvSpPr>
          <p:cNvPr id="8" name="How can we design social technologies that facilitate beneficial disclosures of difficult human experiences, supportive interactions, and other positive outcomes?">
            <a:extLst>
              <a:ext uri="{FF2B5EF4-FFF2-40B4-BE49-F238E27FC236}">
                <a16:creationId xmlns:a16="http://schemas.microsoft.com/office/drawing/2014/main" id="{E93C05D6-AC65-014F-96F1-678CB6C4ECAB}"/>
              </a:ext>
            </a:extLst>
          </p:cNvPr>
          <p:cNvSpPr txBox="1"/>
          <p:nvPr/>
        </p:nvSpPr>
        <p:spPr>
          <a:xfrm>
            <a:off x="142098" y="2991213"/>
            <a:ext cx="11940013" cy="106837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341" tIns="41341" rIns="41341" bIns="41341"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3600" b="0">
                <a:solidFill>
                  <a:srgbClr val="FFFFFF"/>
                </a:solidFill>
                <a:latin typeface="Avenir Next"/>
                <a:ea typeface="Avenir Next"/>
                <a:cs typeface="Avenir Next"/>
                <a:sym typeface="Avenir Next"/>
              </a:defRPr>
            </a:pPr>
            <a:r>
              <a:rPr kumimoji="0" lang="en-US" sz="3200" b="0" i="0" u="none" strike="noStrike" kern="1200" cap="none" spc="0" normalizeH="0" baseline="0" noProof="0" dirty="0">
                <a:ln>
                  <a:noFill/>
                </a:ln>
                <a:solidFill>
                  <a:srgbClr val="FFFFFF"/>
                </a:solidFill>
                <a:effectLst/>
                <a:uLnTx/>
                <a:uFillTx/>
                <a:latin typeface="Avenir Next"/>
                <a:sym typeface="Avenir Next"/>
              </a:rPr>
              <a:t>Build a foundation for designing </a:t>
            </a:r>
          </a:p>
          <a:p>
            <a:pPr marL="0" marR="0" lvl="0" indent="0" algn="ctr" defTabSz="457200" rtl="0" eaLnBrk="1" fontAlgn="auto" latinLnBrk="0" hangingPunct="1">
              <a:lnSpc>
                <a:spcPct val="100000"/>
              </a:lnSpc>
              <a:spcBef>
                <a:spcPts val="0"/>
              </a:spcBef>
              <a:spcAft>
                <a:spcPts val="0"/>
              </a:spcAft>
              <a:buClrTx/>
              <a:buSzTx/>
              <a:buFontTx/>
              <a:buNone/>
              <a:tabLst/>
              <a:defRPr sz="3600" b="0">
                <a:solidFill>
                  <a:srgbClr val="FFFFFF"/>
                </a:solidFill>
                <a:latin typeface="Avenir Next"/>
                <a:ea typeface="Avenir Next"/>
                <a:cs typeface="Avenir Next"/>
                <a:sym typeface="Avenir Next"/>
              </a:defRPr>
            </a:pPr>
            <a:r>
              <a:rPr kumimoji="0" lang="en-US" sz="3200" b="1" i="0" u="none" strike="noStrike" kern="1200" cap="none" spc="0" normalizeH="0" baseline="0" noProof="0" dirty="0">
                <a:ln>
                  <a:noFill/>
                </a:ln>
                <a:solidFill>
                  <a:srgbClr val="FFFFFF"/>
                </a:solidFill>
                <a:effectLst/>
                <a:uLnTx/>
                <a:uFillTx/>
                <a:latin typeface="Avenir Next"/>
                <a:sym typeface="Avenir Next"/>
              </a:rPr>
              <a:t>transparent </a:t>
            </a:r>
            <a:r>
              <a:rPr kumimoji="0" lang="en-US" sz="3200" i="0" u="none" strike="noStrike" kern="1200" cap="none" spc="0" normalizeH="0" baseline="0" noProof="0" dirty="0">
                <a:ln>
                  <a:noFill/>
                </a:ln>
                <a:solidFill>
                  <a:srgbClr val="FFFFFF"/>
                </a:solidFill>
                <a:effectLst/>
                <a:uLnTx/>
                <a:uFillTx/>
                <a:latin typeface="Avenir Next"/>
                <a:sym typeface="Avenir Next"/>
              </a:rPr>
              <a:t>and </a:t>
            </a:r>
            <a:r>
              <a:rPr kumimoji="0" lang="en-US" sz="3200" b="1" i="0" u="none" strike="noStrike" kern="1200" cap="none" spc="0" normalizeH="0" baseline="0" noProof="0" dirty="0">
                <a:ln>
                  <a:noFill/>
                </a:ln>
                <a:solidFill>
                  <a:srgbClr val="FFFFFF"/>
                </a:solidFill>
                <a:effectLst/>
                <a:uLnTx/>
                <a:uFillTx/>
                <a:latin typeface="Avenir Next"/>
                <a:sym typeface="Avenir Next"/>
              </a:rPr>
              <a:t>effective</a:t>
            </a:r>
            <a:r>
              <a:rPr kumimoji="0" lang="en-US" sz="3200" b="0" i="0" u="none" strike="noStrike" kern="1200" cap="none" spc="0" normalizeH="0" baseline="0" noProof="0" dirty="0">
                <a:ln>
                  <a:noFill/>
                </a:ln>
                <a:solidFill>
                  <a:srgbClr val="FFFFFF"/>
                </a:solidFill>
                <a:effectLst/>
                <a:uLnTx/>
                <a:uFillTx/>
                <a:latin typeface="Avenir Next"/>
                <a:sym typeface="Avenir Next"/>
              </a:rPr>
              <a:t> content </a:t>
            </a:r>
            <a:r>
              <a:rPr kumimoji="0" lang="en-US" sz="3200" i="0" u="none" strike="noStrike" kern="1200" cap="none" spc="0" normalizeH="0" baseline="0" noProof="0" dirty="0">
                <a:ln>
                  <a:noFill/>
                </a:ln>
                <a:solidFill>
                  <a:srgbClr val="FFFFFF"/>
                </a:solidFill>
                <a:effectLst/>
                <a:uLnTx/>
                <a:uFillTx/>
                <a:latin typeface="Avenir Next"/>
                <a:sym typeface="Avenir Next"/>
              </a:rPr>
              <a:t>moderation</a:t>
            </a:r>
            <a:r>
              <a:rPr kumimoji="0" lang="en-US" sz="3200" b="0" i="0" u="none" strike="noStrike" kern="1200" cap="none" spc="0" normalizeH="0" baseline="0" noProof="0" dirty="0">
                <a:ln>
                  <a:noFill/>
                </a:ln>
                <a:solidFill>
                  <a:srgbClr val="FFFFFF"/>
                </a:solidFill>
                <a:effectLst/>
                <a:uLnTx/>
                <a:uFillTx/>
                <a:latin typeface="Avenir Next"/>
                <a:sym typeface="Avenir Next"/>
              </a:rPr>
              <a:t> systems</a:t>
            </a:r>
            <a:endParaRPr kumimoji="0" sz="3200" b="0" i="0" u="none" strike="noStrike" kern="1200" cap="none" spc="0" normalizeH="0" baseline="0" noProof="0" dirty="0">
              <a:ln>
                <a:noFill/>
              </a:ln>
              <a:solidFill>
                <a:srgbClr val="FFFFFF"/>
              </a:solidFill>
              <a:effectLst/>
              <a:uLnTx/>
              <a:uFillTx/>
              <a:latin typeface="Avenir Next"/>
              <a:sym typeface="Avenir Next"/>
            </a:endParaRPr>
          </a:p>
        </p:txBody>
      </p:sp>
      <p:sp>
        <p:nvSpPr>
          <p:cNvPr id="12" name="©Brainy_bee">
            <a:extLst>
              <a:ext uri="{FF2B5EF4-FFF2-40B4-BE49-F238E27FC236}">
                <a16:creationId xmlns:a16="http://schemas.microsoft.com/office/drawing/2014/main" id="{60DDF500-D210-2F44-B019-789EE62B175C}"/>
              </a:ext>
            </a:extLst>
          </p:cNvPr>
          <p:cNvSpPr txBox="1"/>
          <p:nvPr/>
        </p:nvSpPr>
        <p:spPr>
          <a:xfrm>
            <a:off x="8610600" y="6295893"/>
            <a:ext cx="1826531" cy="31432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1341" tIns="41341" rIns="41341" bIns="41341" anchor="ctr">
            <a:spAutoFit/>
          </a:bodyPr>
          <a:lstStyle>
            <a:lvl1pPr>
              <a:defRPr sz="1500" b="0">
                <a:solidFill>
                  <a:srgbClr val="DCDEE0"/>
                </a:solidFill>
                <a:latin typeface="Avenir Next"/>
                <a:ea typeface="Avenir Next"/>
                <a:cs typeface="Avenir Next"/>
                <a:sym typeface="Avenir Nex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1500" b="0" i="0" u="none" strike="noStrike" kern="1200" cap="none" spc="0" normalizeH="0" baseline="0" noProof="0" dirty="0">
                <a:ln>
                  <a:noFill/>
                </a:ln>
                <a:solidFill>
                  <a:srgbClr val="DCDEE0"/>
                </a:solidFill>
                <a:effectLst/>
                <a:uLnTx/>
                <a:uFillTx/>
                <a:latin typeface="Avenir Next"/>
                <a:sym typeface="Avenir Next"/>
              </a:rPr>
              <a:t>©</a:t>
            </a:r>
            <a:r>
              <a:rPr kumimoji="0" lang="en-US" sz="1500" b="0" i="0" u="none" strike="noStrike" kern="1200" cap="none" spc="0" normalizeH="0" baseline="0" noProof="0" dirty="0">
                <a:ln>
                  <a:noFill/>
                </a:ln>
                <a:solidFill>
                  <a:srgbClr val="DCDEE0"/>
                </a:solidFill>
                <a:effectLst/>
                <a:uLnTx/>
                <a:uFillTx/>
                <a:latin typeface="Avenir Next"/>
                <a:sym typeface="Avenir Next"/>
              </a:rPr>
              <a:t>Francesco </a:t>
            </a:r>
            <a:r>
              <a:rPr kumimoji="0" lang="en-US" sz="1500" b="0" i="0" u="none" strike="noStrike" kern="1200" cap="none" spc="0" normalizeH="0" baseline="0" noProof="0" dirty="0" err="1">
                <a:ln>
                  <a:noFill/>
                </a:ln>
                <a:solidFill>
                  <a:srgbClr val="DCDEE0"/>
                </a:solidFill>
                <a:effectLst/>
                <a:uLnTx/>
                <a:uFillTx/>
                <a:latin typeface="Avenir Next"/>
                <a:sym typeface="Avenir Next"/>
              </a:rPr>
              <a:t>Ungaro</a:t>
            </a:r>
            <a:endParaRPr kumimoji="0" sz="1500" b="0" i="0" u="none" strike="noStrike" kern="1200" cap="none" spc="0" normalizeH="0" baseline="0" noProof="0" dirty="0">
              <a:ln>
                <a:noFill/>
              </a:ln>
              <a:solidFill>
                <a:srgbClr val="DCDEE0"/>
              </a:solidFill>
              <a:effectLst/>
              <a:uLnTx/>
              <a:uFillTx/>
              <a:latin typeface="Avenir Next"/>
              <a:sym typeface="Avenir Next"/>
            </a:endParaRPr>
          </a:p>
        </p:txBody>
      </p:sp>
    </p:spTree>
    <p:extLst>
      <p:ext uri="{BB962C8B-B14F-4D97-AF65-F5344CB8AC3E}">
        <p14:creationId xmlns:p14="http://schemas.microsoft.com/office/powerpoint/2010/main" val="1346455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FF426B-C792-0847-A661-635D52E72145}"/>
              </a:ext>
            </a:extLst>
          </p:cNvPr>
          <p:cNvSpPr>
            <a:spLocks noGrp="1"/>
          </p:cNvSpPr>
          <p:nvPr>
            <p:ph idx="4294967295"/>
          </p:nvPr>
        </p:nvSpPr>
        <p:spPr>
          <a:xfrm>
            <a:off x="838200" y="2047300"/>
            <a:ext cx="10515600" cy="4351338"/>
          </a:xfrm>
        </p:spPr>
        <p:txBody>
          <a:bodyPr>
            <a:normAutofit/>
          </a:bodyPr>
          <a:lstStyle/>
          <a:p>
            <a:pPr marL="0" indent="0">
              <a:buNone/>
            </a:pPr>
            <a:r>
              <a:rPr lang="en-US" sz="4400" dirty="0"/>
              <a:t>The removal is ok, it doesn’t bother me, but it’s not ok that I didn’t get informed. 									– P838</a:t>
            </a:r>
          </a:p>
        </p:txBody>
      </p:sp>
      <p:sp>
        <p:nvSpPr>
          <p:cNvPr id="3" name="Title 2">
            <a:extLst>
              <a:ext uri="{FF2B5EF4-FFF2-40B4-BE49-F238E27FC236}">
                <a16:creationId xmlns:a16="http://schemas.microsoft.com/office/drawing/2014/main" id="{1A96DE71-DC28-E644-B88E-A6564E29ECF3}"/>
              </a:ext>
            </a:extLst>
          </p:cNvPr>
          <p:cNvSpPr>
            <a:spLocks noGrp="1"/>
          </p:cNvSpPr>
          <p:nvPr>
            <p:ph type="title"/>
          </p:nvPr>
        </p:nvSpPr>
        <p:spPr>
          <a:xfrm>
            <a:off x="838200" y="586799"/>
            <a:ext cx="10515600" cy="1823893"/>
          </a:xfrm>
        </p:spPr>
        <p:txBody>
          <a:bodyPr>
            <a:normAutofit/>
          </a:bodyPr>
          <a:lstStyle/>
          <a:p>
            <a:r>
              <a:rPr lang="en-US" sz="4800" dirty="0"/>
              <a:t>Dissatisfaction about the lack of transparency</a:t>
            </a:r>
          </a:p>
        </p:txBody>
      </p:sp>
      <p:sp>
        <p:nvSpPr>
          <p:cNvPr id="4" name="Slide Number Placeholder 3">
            <a:extLst>
              <a:ext uri="{FF2B5EF4-FFF2-40B4-BE49-F238E27FC236}">
                <a16:creationId xmlns:a16="http://schemas.microsoft.com/office/drawing/2014/main" id="{C723A57F-1D61-5145-BF94-3106A5BE42C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5" name="“">
            <a:extLst>
              <a:ext uri="{FF2B5EF4-FFF2-40B4-BE49-F238E27FC236}">
                <a16:creationId xmlns:a16="http://schemas.microsoft.com/office/drawing/2014/main" id="{823DBE2A-0E5D-4649-A5AF-D6A4B994497B}"/>
              </a:ext>
            </a:extLst>
          </p:cNvPr>
          <p:cNvSpPr txBox="1"/>
          <p:nvPr/>
        </p:nvSpPr>
        <p:spPr>
          <a:xfrm>
            <a:off x="280554" y="1604673"/>
            <a:ext cx="1115292" cy="3949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30000">
                <a:solidFill>
                  <a:srgbClr val="76D6FF">
                    <a:alpha val="57261"/>
                  </a:srgbClr>
                </a:solidFill>
                <a:latin typeface="Helvetica"/>
                <a:ea typeface="Helvetica"/>
                <a:cs typeface="Helvetica"/>
                <a:sym typeface="Helvetica"/>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5000" b="0" i="0" u="none" strike="noStrike" kern="1200" cap="none" spc="0" normalizeH="0" baseline="0" noProof="0" dirty="0">
                <a:ln>
                  <a:noFill/>
                </a:ln>
                <a:solidFill>
                  <a:srgbClr val="76D6FF">
                    <a:alpha val="57261"/>
                  </a:srgbClr>
                </a:solidFill>
                <a:effectLst/>
                <a:uLnTx/>
                <a:uFillTx/>
                <a:latin typeface="Helvetica"/>
                <a:sym typeface="Helvetica"/>
              </a:rPr>
              <a:t>“</a:t>
            </a:r>
          </a:p>
        </p:txBody>
      </p:sp>
      <p:sp>
        <p:nvSpPr>
          <p:cNvPr id="6" name="”">
            <a:extLst>
              <a:ext uri="{FF2B5EF4-FFF2-40B4-BE49-F238E27FC236}">
                <a16:creationId xmlns:a16="http://schemas.microsoft.com/office/drawing/2014/main" id="{A214B0AA-2DCD-434E-88E2-C2787CE12B1F}"/>
              </a:ext>
            </a:extLst>
          </p:cNvPr>
          <p:cNvSpPr txBox="1"/>
          <p:nvPr/>
        </p:nvSpPr>
        <p:spPr>
          <a:xfrm>
            <a:off x="9982200" y="4610899"/>
            <a:ext cx="1170192" cy="3949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0">
                <a:solidFill>
                  <a:srgbClr val="76D6FF">
                    <a:alpha val="57261"/>
                  </a:srgbClr>
                </a:solidFill>
                <a:latin typeface="Helvetica"/>
                <a:ea typeface="Helvetica"/>
                <a:cs typeface="Helvetica"/>
                <a:sym typeface="Helvetica"/>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5000" b="0" i="0" u="none" strike="noStrike" kern="1200" cap="none" spc="0" normalizeH="0" baseline="0" noProof="0" dirty="0">
                <a:ln>
                  <a:noFill/>
                </a:ln>
                <a:solidFill>
                  <a:srgbClr val="76D6FF">
                    <a:alpha val="57261"/>
                  </a:srgbClr>
                </a:solidFill>
                <a:effectLst/>
                <a:uLnTx/>
                <a:uFillTx/>
                <a:latin typeface="Helvetica"/>
                <a:sym typeface="Helvetica"/>
              </a:rPr>
              <a:t>”</a:t>
            </a:r>
          </a:p>
        </p:txBody>
      </p:sp>
      <p:sp>
        <p:nvSpPr>
          <p:cNvPr id="13" name="Rectangle 12">
            <a:extLst>
              <a:ext uri="{FF2B5EF4-FFF2-40B4-BE49-F238E27FC236}">
                <a16:creationId xmlns:a16="http://schemas.microsoft.com/office/drawing/2014/main" id="{50E82E15-86DD-0847-853A-7ECE402C04D8}"/>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209D5D-66DF-834A-ABD3-4CA48C8B619E}"/>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t>
            </a:r>
          </a:p>
        </p:txBody>
      </p:sp>
    </p:spTree>
    <p:extLst>
      <p:ext uri="{BB962C8B-B14F-4D97-AF65-F5344CB8AC3E}">
        <p14:creationId xmlns:p14="http://schemas.microsoft.com/office/powerpoint/2010/main" val="322525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3F1233-9D34-844D-9F15-98F11AF1C28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5" name="TextBox 4">
            <a:extLst>
              <a:ext uri="{FF2B5EF4-FFF2-40B4-BE49-F238E27FC236}">
                <a16:creationId xmlns:a16="http://schemas.microsoft.com/office/drawing/2014/main" id="{DBB991E5-3731-2849-9D77-A66A11241D03}"/>
              </a:ext>
            </a:extLst>
          </p:cNvPr>
          <p:cNvSpPr txBox="1"/>
          <p:nvPr/>
        </p:nvSpPr>
        <p:spPr>
          <a:xfrm>
            <a:off x="1191491" y="670649"/>
            <a:ext cx="9670473" cy="707886"/>
          </a:xfrm>
          <a:prstGeom prst="rect">
            <a:avLst/>
          </a:prstGeom>
          <a:solidFill>
            <a:srgbClr val="002C46"/>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rPr>
              <a:t>Q3:</a:t>
            </a:r>
            <a:r>
              <a:rPr kumimoji="0" lang="en-US" sz="3600" b="0"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rPr>
              <a:t> The </a:t>
            </a:r>
            <a:r>
              <a:rPr kumimoji="0" lang="en-US" sz="4000" b="0"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rPr>
              <a:t>explanation</a:t>
            </a:r>
            <a:r>
              <a:rPr kumimoji="0" lang="en-US" sz="3600" b="0"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rPr>
              <a:t> was provided by:</a:t>
            </a:r>
          </a:p>
        </p:txBody>
      </p:sp>
      <p:graphicFrame>
        <p:nvGraphicFramePr>
          <p:cNvPr id="11" name="Chart 10">
            <a:extLst>
              <a:ext uri="{FF2B5EF4-FFF2-40B4-BE49-F238E27FC236}">
                <a16:creationId xmlns:a16="http://schemas.microsoft.com/office/drawing/2014/main" id="{A717866D-9317-A943-BBE2-15027C07CF9D}"/>
              </a:ext>
            </a:extLst>
          </p:cNvPr>
          <p:cNvGraphicFramePr>
            <a:graphicFrameLocks/>
          </p:cNvGraphicFramePr>
          <p:nvPr>
            <p:extLst>
              <p:ext uri="{D42A27DB-BD31-4B8C-83A1-F6EECF244321}">
                <p14:modId xmlns:p14="http://schemas.microsoft.com/office/powerpoint/2010/main" val="575162776"/>
              </p:ext>
            </p:extLst>
          </p:nvPr>
        </p:nvGraphicFramePr>
        <p:xfrm>
          <a:off x="2395470" y="2246360"/>
          <a:ext cx="6672330" cy="4295730"/>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a:extLst>
              <a:ext uri="{FF2B5EF4-FFF2-40B4-BE49-F238E27FC236}">
                <a16:creationId xmlns:a16="http://schemas.microsoft.com/office/drawing/2014/main" id="{846B174F-42BF-244C-AB04-658D124D8014}"/>
              </a:ext>
            </a:extLst>
          </p:cNvPr>
          <p:cNvSpPr txBox="1"/>
          <p:nvPr/>
        </p:nvSpPr>
        <p:spPr>
          <a:xfrm>
            <a:off x="4279373" y="3951709"/>
            <a:ext cx="85514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Bot</a:t>
            </a:r>
          </a:p>
        </p:txBody>
      </p:sp>
      <p:sp>
        <p:nvSpPr>
          <p:cNvPr id="14" name="TextBox 13">
            <a:extLst>
              <a:ext uri="{FF2B5EF4-FFF2-40B4-BE49-F238E27FC236}">
                <a16:creationId xmlns:a16="http://schemas.microsoft.com/office/drawing/2014/main" id="{B7F362A3-7752-4B4E-B8EF-DBF4FC4B38A9}"/>
              </a:ext>
            </a:extLst>
          </p:cNvPr>
          <p:cNvSpPr txBox="1"/>
          <p:nvPr/>
        </p:nvSpPr>
        <p:spPr>
          <a:xfrm>
            <a:off x="5964887" y="3350560"/>
            <a:ext cx="1550918"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Unsure</a:t>
            </a:r>
          </a:p>
        </p:txBody>
      </p:sp>
      <p:sp>
        <p:nvSpPr>
          <p:cNvPr id="19" name="TextBox 18">
            <a:extLst>
              <a:ext uri="{FF2B5EF4-FFF2-40B4-BE49-F238E27FC236}">
                <a16:creationId xmlns:a16="http://schemas.microsoft.com/office/drawing/2014/main" id="{B80B419E-9296-6148-AD4D-5B05CB184D7D}"/>
              </a:ext>
            </a:extLst>
          </p:cNvPr>
          <p:cNvSpPr txBox="1"/>
          <p:nvPr/>
        </p:nvSpPr>
        <p:spPr>
          <a:xfrm>
            <a:off x="5882813" y="5004663"/>
            <a:ext cx="1571361"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Human</a:t>
            </a:r>
          </a:p>
        </p:txBody>
      </p:sp>
      <p:sp>
        <p:nvSpPr>
          <p:cNvPr id="20" name="TextBox 1">
            <a:extLst>
              <a:ext uri="{FF2B5EF4-FFF2-40B4-BE49-F238E27FC236}">
                <a16:creationId xmlns:a16="http://schemas.microsoft.com/office/drawing/2014/main" id="{D12D598E-E944-7146-8A10-B2B9D88B6A17}"/>
              </a:ext>
            </a:extLst>
          </p:cNvPr>
          <p:cNvSpPr txBox="1"/>
          <p:nvPr/>
        </p:nvSpPr>
        <p:spPr>
          <a:xfrm>
            <a:off x="2395470" y="3951709"/>
            <a:ext cx="1026512" cy="117822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50.6%</a:t>
            </a:r>
          </a:p>
        </p:txBody>
      </p:sp>
      <p:sp>
        <p:nvSpPr>
          <p:cNvPr id="21" name="TextBox 1">
            <a:extLst>
              <a:ext uri="{FF2B5EF4-FFF2-40B4-BE49-F238E27FC236}">
                <a16:creationId xmlns:a16="http://schemas.microsoft.com/office/drawing/2014/main" id="{53E1C8DD-7D4F-374E-9BC6-C43D653D6619}"/>
              </a:ext>
            </a:extLst>
          </p:cNvPr>
          <p:cNvSpPr txBox="1"/>
          <p:nvPr/>
        </p:nvSpPr>
        <p:spPr>
          <a:xfrm>
            <a:off x="7731416" y="3352824"/>
            <a:ext cx="1026512" cy="117822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29.4%</a:t>
            </a:r>
          </a:p>
        </p:txBody>
      </p:sp>
      <p:sp>
        <p:nvSpPr>
          <p:cNvPr id="22" name="TextBox 1">
            <a:extLst>
              <a:ext uri="{FF2B5EF4-FFF2-40B4-BE49-F238E27FC236}">
                <a16:creationId xmlns:a16="http://schemas.microsoft.com/office/drawing/2014/main" id="{46FD2CDA-9F02-604B-8D07-1CF207BA2EDC}"/>
              </a:ext>
            </a:extLst>
          </p:cNvPr>
          <p:cNvSpPr txBox="1"/>
          <p:nvPr/>
        </p:nvSpPr>
        <p:spPr>
          <a:xfrm>
            <a:off x="7428773" y="5637516"/>
            <a:ext cx="914400" cy="9144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20%</a:t>
            </a:r>
          </a:p>
        </p:txBody>
      </p:sp>
      <p:sp>
        <p:nvSpPr>
          <p:cNvPr id="12" name="Rectangle 11">
            <a:extLst>
              <a:ext uri="{FF2B5EF4-FFF2-40B4-BE49-F238E27FC236}">
                <a16:creationId xmlns:a16="http://schemas.microsoft.com/office/drawing/2014/main" id="{28E78A45-FAF0-084E-A48A-09C7E20E4F87}"/>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25F84CB-C82A-1847-8BD2-33097F2AFBE1}"/>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t>
            </a:r>
          </a:p>
        </p:txBody>
      </p:sp>
    </p:spTree>
    <p:extLst>
      <p:ext uri="{BB962C8B-B14F-4D97-AF65-F5344CB8AC3E}">
        <p14:creationId xmlns:p14="http://schemas.microsoft.com/office/powerpoint/2010/main" val="89567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3" grpId="0"/>
      <p:bldP spid="13" grpId="1"/>
      <p:bldP spid="14" grpId="0"/>
      <p:bldP spid="19" grpId="0"/>
      <p:bldP spid="20" grpId="0"/>
      <p:bldP spid="21" grpId="0"/>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9973500-D1A8-0347-BB39-E3BFFE5B7BAC}"/>
              </a:ext>
            </a:extLst>
          </p:cNvPr>
          <p:cNvSpPr/>
          <p:nvPr/>
        </p:nvSpPr>
        <p:spPr>
          <a:xfrm>
            <a:off x="2095702" y="3887022"/>
            <a:ext cx="2742030" cy="1069883"/>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     Fairness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l-GR"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Not significant)</a:t>
            </a:r>
            <a:endParaRPr kumimoji="0" lang="en-US" sz="32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endParaRPr>
          </a:p>
        </p:txBody>
      </p:sp>
      <p:sp>
        <p:nvSpPr>
          <p:cNvPr id="4" name="Slide Number Placeholder 3">
            <a:extLst>
              <a:ext uri="{FF2B5EF4-FFF2-40B4-BE49-F238E27FC236}">
                <a16:creationId xmlns:a16="http://schemas.microsoft.com/office/drawing/2014/main" id="{893F1233-9D34-844D-9F15-98F11AF1C28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10" name="Rectangle 9">
            <a:extLst>
              <a:ext uri="{FF2B5EF4-FFF2-40B4-BE49-F238E27FC236}">
                <a16:creationId xmlns:a16="http://schemas.microsoft.com/office/drawing/2014/main" id="{FC89E314-13A1-A444-9078-CA840D2BEDDC}"/>
              </a:ext>
            </a:extLst>
          </p:cNvPr>
          <p:cNvSpPr/>
          <p:nvPr/>
        </p:nvSpPr>
        <p:spPr>
          <a:xfrm>
            <a:off x="4631098" y="763294"/>
            <a:ext cx="2929803" cy="1026787"/>
          </a:xfrm>
          <a:prstGeom prst="rect">
            <a:avLst/>
          </a:prstGeom>
          <a:solidFill>
            <a:srgbClr val="F5848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Explanation source</a:t>
            </a:r>
          </a:p>
        </p:txBody>
      </p:sp>
      <p:sp>
        <p:nvSpPr>
          <p:cNvPr id="11" name="Right Arrow 10">
            <a:extLst>
              <a:ext uri="{FF2B5EF4-FFF2-40B4-BE49-F238E27FC236}">
                <a16:creationId xmlns:a16="http://schemas.microsoft.com/office/drawing/2014/main" id="{B210F0BC-D717-1147-9618-4B235B5DD82D}"/>
              </a:ext>
            </a:extLst>
          </p:cNvPr>
          <p:cNvSpPr/>
          <p:nvPr/>
        </p:nvSpPr>
        <p:spPr>
          <a:xfrm rot="8100000">
            <a:off x="4009144" y="2538984"/>
            <a:ext cx="1657176" cy="405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754854B-019F-974B-B61C-D254470D01D4}"/>
              </a:ext>
            </a:extLst>
          </p:cNvPr>
          <p:cNvSpPr/>
          <p:nvPr/>
        </p:nvSpPr>
        <p:spPr>
          <a:xfrm>
            <a:off x="7007909" y="3887022"/>
            <a:ext cx="3088389" cy="1069883"/>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Posting Again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l-GR"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Not significant)</a:t>
            </a:r>
            <a:endParaRPr kumimoji="0" lang="en-US" sz="32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endParaRPr>
          </a:p>
        </p:txBody>
      </p:sp>
      <p:sp>
        <p:nvSpPr>
          <p:cNvPr id="18" name="Right Arrow 17">
            <a:extLst>
              <a:ext uri="{FF2B5EF4-FFF2-40B4-BE49-F238E27FC236}">
                <a16:creationId xmlns:a16="http://schemas.microsoft.com/office/drawing/2014/main" id="{11EF1CDC-488A-DD4E-9C16-05D0E34E1464}"/>
              </a:ext>
            </a:extLst>
          </p:cNvPr>
          <p:cNvSpPr/>
          <p:nvPr/>
        </p:nvSpPr>
        <p:spPr>
          <a:xfrm rot="2700000">
            <a:off x="6525681" y="2538984"/>
            <a:ext cx="1657176" cy="405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B9A0212-C7D2-0249-9D46-AD29AC6D224E}"/>
              </a:ext>
            </a:extLst>
          </p:cNvPr>
          <p:cNvSpPr/>
          <p:nvPr/>
        </p:nvSpPr>
        <p:spPr>
          <a:xfrm>
            <a:off x="6980201" y="4056838"/>
            <a:ext cx="37406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a:t>
            </a:r>
          </a:p>
        </p:txBody>
      </p:sp>
      <p:sp>
        <p:nvSpPr>
          <p:cNvPr id="15" name="Rectangle 14">
            <a:extLst>
              <a:ext uri="{FF2B5EF4-FFF2-40B4-BE49-F238E27FC236}">
                <a16:creationId xmlns:a16="http://schemas.microsoft.com/office/drawing/2014/main" id="{34A5B1D6-5504-E542-9542-BF77CEF4DD42}"/>
              </a:ext>
            </a:extLst>
          </p:cNvPr>
          <p:cNvSpPr/>
          <p:nvPr/>
        </p:nvSpPr>
        <p:spPr>
          <a:xfrm>
            <a:off x="2560601" y="4056838"/>
            <a:ext cx="37406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a:t>
            </a:r>
          </a:p>
        </p:txBody>
      </p:sp>
      <p:sp>
        <p:nvSpPr>
          <p:cNvPr id="16" name="Rectangle 15">
            <a:extLst>
              <a:ext uri="{FF2B5EF4-FFF2-40B4-BE49-F238E27FC236}">
                <a16:creationId xmlns:a16="http://schemas.microsoft.com/office/drawing/2014/main" id="{0BC20393-05FB-2345-A9F7-47F8467A19D0}"/>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2E8E8F-FC72-6846-8943-EECEE699F394}"/>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t>
            </a:r>
          </a:p>
        </p:txBody>
      </p:sp>
    </p:spTree>
    <p:extLst>
      <p:ext uri="{BB962C8B-B14F-4D97-AF65-F5344CB8AC3E}">
        <p14:creationId xmlns:p14="http://schemas.microsoft.com/office/powerpoint/2010/main" val="297873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14" grpId="0" animBg="1"/>
      <p:bldP spid="18" grpId="0" animBg="1"/>
      <p:bldP spid="12"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49764686-1C14-4540-B587-12493A2717C3}"/>
              </a:ext>
            </a:extLst>
          </p:cNvPr>
          <p:cNvSpPr>
            <a:spLocks noGrp="1"/>
          </p:cNvSpPr>
          <p:nvPr>
            <p:ph type="title"/>
          </p:nvPr>
        </p:nvSpPr>
        <p:spPr>
          <a:xfrm>
            <a:off x="1388209" y="5554639"/>
            <a:ext cx="9654076" cy="982473"/>
          </a:xfrm>
        </p:spPr>
        <p:txBody>
          <a:bodyPr>
            <a:normAutofit/>
          </a:bodyPr>
          <a:lstStyle/>
          <a:p>
            <a:r>
              <a:rPr lang="en-US" sz="4000" dirty="0">
                <a:solidFill>
                  <a:srgbClr val="FFFFFF"/>
                </a:solidFill>
              </a:rPr>
              <a:t>Takeaway</a:t>
            </a:r>
          </a:p>
        </p:txBody>
      </p:sp>
      <p:sp>
        <p:nvSpPr>
          <p:cNvPr id="4" name="Content Placeholder 3">
            <a:extLst>
              <a:ext uri="{FF2B5EF4-FFF2-40B4-BE49-F238E27FC236}">
                <a16:creationId xmlns:a16="http://schemas.microsoft.com/office/drawing/2014/main" id="{A1977910-67F9-C046-9364-A4891B4754EB}"/>
              </a:ext>
            </a:extLst>
          </p:cNvPr>
          <p:cNvSpPr>
            <a:spLocks noGrp="1"/>
          </p:cNvSpPr>
          <p:nvPr>
            <p:ph idx="1"/>
          </p:nvPr>
        </p:nvSpPr>
        <p:spPr>
          <a:xfrm>
            <a:off x="829270" y="871531"/>
            <a:ext cx="10516849" cy="3837904"/>
          </a:xfrm>
        </p:spPr>
        <p:txBody>
          <a:bodyPr anchor="ctr">
            <a:normAutofit/>
          </a:bodyPr>
          <a:lstStyle/>
          <a:p>
            <a:pPr marL="0" indent="0" algn="ctr">
              <a:buNone/>
            </a:pPr>
            <a:r>
              <a:rPr lang="en-US" sz="4400" b="1" dirty="0"/>
              <a:t>Humans don’t have an advantage over bots in improving user attitudes</a:t>
            </a:r>
          </a:p>
        </p:txBody>
      </p:sp>
      <p:sp>
        <p:nvSpPr>
          <p:cNvPr id="10" name="Rectangle 9">
            <a:extLst>
              <a:ext uri="{FF2B5EF4-FFF2-40B4-BE49-F238E27FC236}">
                <a16:creationId xmlns:a16="http://schemas.microsoft.com/office/drawing/2014/main" id="{5736582D-0519-9E47-8095-1FD5B002C942}"/>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003379-0424-4444-AF1F-13197A229970}"/>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t>
            </a:r>
          </a:p>
        </p:txBody>
      </p:sp>
    </p:spTree>
    <p:extLst>
      <p:ext uri="{BB962C8B-B14F-4D97-AF65-F5344CB8AC3E}">
        <p14:creationId xmlns:p14="http://schemas.microsoft.com/office/powerpoint/2010/main" val="17464548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858861-6956-B04F-B10A-DA9823A8DF81}"/>
              </a:ext>
            </a:extLst>
          </p:cNvPr>
          <p:cNvSpPr>
            <a:spLocks noGrp="1"/>
          </p:cNvSpPr>
          <p:nvPr>
            <p:ph idx="1"/>
          </p:nvPr>
        </p:nvSpPr>
        <p:spPr/>
        <p:txBody>
          <a:bodyPr>
            <a:normAutofit/>
          </a:bodyPr>
          <a:lstStyle/>
          <a:p>
            <a:r>
              <a:rPr lang="en-US" sz="4400" dirty="0"/>
              <a:t>Deliberately violate rules</a:t>
            </a:r>
          </a:p>
          <a:p>
            <a:r>
              <a:rPr lang="en-US" sz="4400" dirty="0"/>
              <a:t>Receiving removal explanations does not matter</a:t>
            </a:r>
          </a:p>
        </p:txBody>
      </p:sp>
      <p:sp>
        <p:nvSpPr>
          <p:cNvPr id="3" name="Title 2">
            <a:extLst>
              <a:ext uri="{FF2B5EF4-FFF2-40B4-BE49-F238E27FC236}">
                <a16:creationId xmlns:a16="http://schemas.microsoft.com/office/drawing/2014/main" id="{9CE3455F-00C8-8244-ACC3-96A5DC293D38}"/>
              </a:ext>
            </a:extLst>
          </p:cNvPr>
          <p:cNvSpPr>
            <a:spLocks noGrp="1"/>
          </p:cNvSpPr>
          <p:nvPr>
            <p:ph type="title"/>
          </p:nvPr>
        </p:nvSpPr>
        <p:spPr/>
        <p:txBody>
          <a:bodyPr>
            <a:normAutofit/>
          </a:bodyPr>
          <a:lstStyle/>
          <a:p>
            <a:r>
              <a:rPr lang="en-US" sz="4800" dirty="0"/>
              <a:t>Some users self-identify as trolls</a:t>
            </a:r>
          </a:p>
        </p:txBody>
      </p:sp>
      <p:sp>
        <p:nvSpPr>
          <p:cNvPr id="4" name="Slide Number Placeholder 3">
            <a:extLst>
              <a:ext uri="{FF2B5EF4-FFF2-40B4-BE49-F238E27FC236}">
                <a16:creationId xmlns:a16="http://schemas.microsoft.com/office/drawing/2014/main" id="{D884C862-63A6-4F48-BADC-C27A5A846DEF}"/>
              </a:ext>
            </a:extLst>
          </p:cNvPr>
          <p:cNvSpPr>
            <a:spLocks noGrp="1"/>
          </p:cNvSpPr>
          <p:nvPr>
            <p:ph type="sldNum" sz="quarter" idx="12"/>
          </p:nvPr>
        </p:nvSpPr>
        <p:spPr/>
        <p:txBody>
          <a:bodyPr/>
          <a:lstStyle/>
          <a:p>
            <a:fld id="{EEBB84EA-720A-924D-995C-2965551D1999}" type="slidenum">
              <a:rPr lang="en-US" smtClean="0"/>
              <a:t>44</a:t>
            </a:fld>
            <a:endParaRPr lang="en-US"/>
          </a:p>
        </p:txBody>
      </p:sp>
      <p:sp>
        <p:nvSpPr>
          <p:cNvPr id="5" name="Rectangle 4">
            <a:extLst>
              <a:ext uri="{FF2B5EF4-FFF2-40B4-BE49-F238E27FC236}">
                <a16:creationId xmlns:a16="http://schemas.microsoft.com/office/drawing/2014/main" id="{6648E38B-C8B4-734A-AA7D-BFDC4231FC0A}"/>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A3190AC-759A-274A-A8A9-D253D201875A}"/>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t>
            </a:r>
          </a:p>
        </p:txBody>
      </p:sp>
    </p:spTree>
    <p:extLst>
      <p:ext uri="{BB962C8B-B14F-4D97-AF65-F5344CB8AC3E}">
        <p14:creationId xmlns:p14="http://schemas.microsoft.com/office/powerpoint/2010/main" val="158328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858861-6956-B04F-B10A-DA9823A8DF81}"/>
              </a:ext>
            </a:extLst>
          </p:cNvPr>
          <p:cNvSpPr>
            <a:spLocks noGrp="1"/>
          </p:cNvSpPr>
          <p:nvPr>
            <p:ph idx="1"/>
          </p:nvPr>
        </p:nvSpPr>
        <p:spPr>
          <a:xfrm>
            <a:off x="838200" y="2061155"/>
            <a:ext cx="10515600" cy="4351338"/>
          </a:xfrm>
        </p:spPr>
        <p:txBody>
          <a:bodyPr>
            <a:normAutofit/>
          </a:bodyPr>
          <a:lstStyle/>
          <a:p>
            <a:pPr marL="0" indent="0">
              <a:buNone/>
            </a:pPr>
            <a:r>
              <a:rPr lang="en-US" sz="4400" dirty="0"/>
              <a:t>I will always post stupid things on the Patriots subreddit until they ban me because I hate the Patriots. </a:t>
            </a:r>
          </a:p>
          <a:p>
            <a:pPr marL="0" indent="0">
              <a:buNone/>
            </a:pPr>
            <a:r>
              <a:rPr lang="en-US" sz="4400" dirty="0"/>
              <a:t>									– P579</a:t>
            </a:r>
          </a:p>
        </p:txBody>
      </p:sp>
      <p:sp>
        <p:nvSpPr>
          <p:cNvPr id="3" name="Title 2">
            <a:extLst>
              <a:ext uri="{FF2B5EF4-FFF2-40B4-BE49-F238E27FC236}">
                <a16:creationId xmlns:a16="http://schemas.microsoft.com/office/drawing/2014/main" id="{9CE3455F-00C8-8244-ACC3-96A5DC293D38}"/>
              </a:ext>
            </a:extLst>
          </p:cNvPr>
          <p:cNvSpPr>
            <a:spLocks noGrp="1"/>
          </p:cNvSpPr>
          <p:nvPr>
            <p:ph type="title"/>
          </p:nvPr>
        </p:nvSpPr>
        <p:spPr/>
        <p:txBody>
          <a:bodyPr>
            <a:normAutofit/>
          </a:bodyPr>
          <a:lstStyle/>
          <a:p>
            <a:r>
              <a:rPr lang="en-US" sz="4800" dirty="0"/>
              <a:t>Some users self-identify as trolls</a:t>
            </a:r>
          </a:p>
        </p:txBody>
      </p:sp>
      <p:sp>
        <p:nvSpPr>
          <p:cNvPr id="4" name="Slide Number Placeholder 3">
            <a:extLst>
              <a:ext uri="{FF2B5EF4-FFF2-40B4-BE49-F238E27FC236}">
                <a16:creationId xmlns:a16="http://schemas.microsoft.com/office/drawing/2014/main" id="{D884C862-63A6-4F48-BADC-C27A5A846DEF}"/>
              </a:ext>
            </a:extLst>
          </p:cNvPr>
          <p:cNvSpPr>
            <a:spLocks noGrp="1"/>
          </p:cNvSpPr>
          <p:nvPr>
            <p:ph type="sldNum" sz="quarter" idx="12"/>
          </p:nvPr>
        </p:nvSpPr>
        <p:spPr/>
        <p:txBody>
          <a:bodyPr/>
          <a:lstStyle/>
          <a:p>
            <a:fld id="{EEBB84EA-720A-924D-995C-2965551D1999}" type="slidenum">
              <a:rPr lang="en-US" smtClean="0"/>
              <a:t>45</a:t>
            </a:fld>
            <a:endParaRPr lang="en-US"/>
          </a:p>
        </p:txBody>
      </p:sp>
      <p:sp>
        <p:nvSpPr>
          <p:cNvPr id="5" name="“">
            <a:extLst>
              <a:ext uri="{FF2B5EF4-FFF2-40B4-BE49-F238E27FC236}">
                <a16:creationId xmlns:a16="http://schemas.microsoft.com/office/drawing/2014/main" id="{FB77CDD7-BBC5-B84D-A3DD-F46FD31625E7}"/>
              </a:ext>
            </a:extLst>
          </p:cNvPr>
          <p:cNvSpPr txBox="1"/>
          <p:nvPr/>
        </p:nvSpPr>
        <p:spPr>
          <a:xfrm>
            <a:off x="353294" y="1130964"/>
            <a:ext cx="1115292" cy="3949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0000">
                <a:solidFill>
                  <a:srgbClr val="76D6FF">
                    <a:alpha val="57261"/>
                  </a:srgbClr>
                </a:solidFill>
                <a:latin typeface="Helvetica"/>
                <a:ea typeface="Helvetica"/>
                <a:cs typeface="Helvetica"/>
                <a:sym typeface="Helvetica"/>
              </a:defRPr>
            </a:lvl1pPr>
          </a:lstStyle>
          <a:p>
            <a:r>
              <a:rPr sz="25000" dirty="0"/>
              <a:t>“</a:t>
            </a:r>
          </a:p>
        </p:txBody>
      </p:sp>
      <p:sp>
        <p:nvSpPr>
          <p:cNvPr id="6" name="”">
            <a:extLst>
              <a:ext uri="{FF2B5EF4-FFF2-40B4-BE49-F238E27FC236}">
                <a16:creationId xmlns:a16="http://schemas.microsoft.com/office/drawing/2014/main" id="{CFB2F38E-E519-D340-8338-492BF044A7D3}"/>
              </a:ext>
            </a:extLst>
          </p:cNvPr>
          <p:cNvSpPr txBox="1"/>
          <p:nvPr/>
        </p:nvSpPr>
        <p:spPr>
          <a:xfrm>
            <a:off x="10123979" y="4817871"/>
            <a:ext cx="1170192" cy="3949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0">
                <a:solidFill>
                  <a:srgbClr val="76D6FF">
                    <a:alpha val="57261"/>
                  </a:srgbClr>
                </a:solidFill>
                <a:latin typeface="Helvetica"/>
                <a:ea typeface="Helvetica"/>
                <a:cs typeface="Helvetica"/>
                <a:sym typeface="Helvetica"/>
              </a:defRPr>
            </a:lvl1pPr>
          </a:lstStyle>
          <a:p>
            <a:r>
              <a:rPr sz="25000" dirty="0"/>
              <a:t>”</a:t>
            </a:r>
          </a:p>
        </p:txBody>
      </p:sp>
      <p:sp>
        <p:nvSpPr>
          <p:cNvPr id="7" name="Rectangle 6">
            <a:extLst>
              <a:ext uri="{FF2B5EF4-FFF2-40B4-BE49-F238E27FC236}">
                <a16:creationId xmlns:a16="http://schemas.microsoft.com/office/drawing/2014/main" id="{C75D7932-146F-0C42-A938-01EA0D6F4945}"/>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6A08111-75B6-594F-89C3-A17148B2F3A0}"/>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t>
            </a:r>
          </a:p>
        </p:txBody>
      </p:sp>
    </p:spTree>
    <p:extLst>
      <p:ext uri="{BB962C8B-B14F-4D97-AF65-F5344CB8AC3E}">
        <p14:creationId xmlns:p14="http://schemas.microsoft.com/office/powerpoint/2010/main" val="19848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C46"/>
        </a:solidFill>
        <a:effectLst/>
      </p:bgPr>
    </p:bg>
    <p:spTree>
      <p:nvGrpSpPr>
        <p:cNvPr id="1" name=""/>
        <p:cNvGrpSpPr/>
        <p:nvPr/>
      </p:nvGrpSpPr>
      <p:grpSpPr>
        <a:xfrm>
          <a:off x="0" y="0"/>
          <a:ext cx="0" cy="0"/>
          <a:chOff x="0" y="0"/>
          <a:chExt cx="0" cy="0"/>
        </a:xfrm>
      </p:grpSpPr>
      <p:sp>
        <p:nvSpPr>
          <p:cNvPr id="218" name="Contributions"/>
          <p:cNvSpPr txBox="1"/>
          <p:nvPr/>
        </p:nvSpPr>
        <p:spPr>
          <a:xfrm>
            <a:off x="788684" y="674498"/>
            <a:ext cx="3026471" cy="60394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40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3456" b="1" i="0" u="none" strike="noStrike" kern="0" cap="none" spc="0" normalizeH="0" baseline="0" noProof="0" dirty="0">
                <a:ln>
                  <a:noFill/>
                </a:ln>
                <a:solidFill>
                  <a:srgbClr val="FFFFFF"/>
                </a:solidFill>
                <a:effectLst/>
                <a:uLnTx/>
                <a:uFillTx/>
                <a:latin typeface="Avenir Next"/>
                <a:sym typeface="Avenir Next"/>
              </a:rPr>
              <a:t>Contributions</a:t>
            </a:r>
          </a:p>
        </p:txBody>
      </p:sp>
      <p:sp>
        <p:nvSpPr>
          <p:cNvPr id="225" name="Study 1"/>
          <p:cNvSpPr txBox="1"/>
          <p:nvPr/>
        </p:nvSpPr>
        <p:spPr>
          <a:xfrm rot="16200000">
            <a:off x="597275" y="2115458"/>
            <a:ext cx="738986" cy="35131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1814" b="1" i="0" u="none" strike="noStrike" kern="0" cap="none" spc="0" normalizeH="0" baseline="0" noProof="0" dirty="0">
                <a:ln>
                  <a:noFill/>
                </a:ln>
                <a:solidFill>
                  <a:srgbClr val="FFFFFF"/>
                </a:solidFill>
                <a:effectLst/>
                <a:uLnTx/>
                <a:uFillTx/>
                <a:latin typeface="Avenir Next"/>
                <a:sym typeface="Avenir Next"/>
              </a:rPr>
              <a:t>Part</a:t>
            </a:r>
            <a:r>
              <a:rPr kumimoji="0" sz="1814" b="1" i="0" u="none" strike="noStrike" kern="0" cap="none" spc="0" normalizeH="0" baseline="0" noProof="0" dirty="0">
                <a:ln>
                  <a:noFill/>
                </a:ln>
                <a:solidFill>
                  <a:srgbClr val="FFFFFF"/>
                </a:solidFill>
                <a:effectLst/>
                <a:uLnTx/>
                <a:uFillTx/>
                <a:latin typeface="Avenir Next"/>
                <a:sym typeface="Avenir Next"/>
              </a:rPr>
              <a:t> 1</a:t>
            </a:r>
          </a:p>
        </p:txBody>
      </p:sp>
      <p:sp>
        <p:nvSpPr>
          <p:cNvPr id="227" name="Rectangle"/>
          <p:cNvSpPr/>
          <p:nvPr/>
        </p:nvSpPr>
        <p:spPr>
          <a:xfrm>
            <a:off x="934275" y="1536749"/>
            <a:ext cx="70702" cy="301465"/>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28" name="Rectangle"/>
          <p:cNvSpPr/>
          <p:nvPr/>
        </p:nvSpPr>
        <p:spPr>
          <a:xfrm rot="16200000">
            <a:off x="934275" y="1374416"/>
            <a:ext cx="64982" cy="389649"/>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29" name="Rectangle"/>
          <p:cNvSpPr/>
          <p:nvPr/>
        </p:nvSpPr>
        <p:spPr>
          <a:xfrm>
            <a:off x="934275" y="2799709"/>
            <a:ext cx="70702" cy="1993112"/>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30" name="Rectangle"/>
          <p:cNvSpPr/>
          <p:nvPr/>
        </p:nvSpPr>
        <p:spPr>
          <a:xfrm rot="16200000">
            <a:off x="934275" y="4600711"/>
            <a:ext cx="64982" cy="389650"/>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5" name="A Disclosure Decision-Making Framework (DDM) explaining stigmatized disclosures and support seeking on social media (CHI 18)">
            <a:extLst>
              <a:ext uri="{FF2B5EF4-FFF2-40B4-BE49-F238E27FC236}">
                <a16:creationId xmlns:a16="http://schemas.microsoft.com/office/drawing/2014/main" id="{91DA386B-4985-AA42-BF64-5F74C0AE3169}"/>
              </a:ext>
            </a:extLst>
          </p:cNvPr>
          <p:cNvSpPr txBox="1"/>
          <p:nvPr/>
        </p:nvSpPr>
        <p:spPr>
          <a:xfrm>
            <a:off x="6141029" y="1685170"/>
            <a:ext cx="2531023" cy="38856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Transparency =&gt;</a:t>
            </a:r>
            <a:endParaRPr kumimoji="0" sz="2419" b="0" i="0" u="none" strike="noStrike" kern="0" cap="none" spc="0" normalizeH="0" baseline="0" noProof="0" dirty="0">
              <a:ln>
                <a:noFill/>
              </a:ln>
              <a:solidFill>
                <a:srgbClr val="FFFFFF"/>
              </a:solidFill>
              <a:effectLst/>
              <a:uLnTx/>
              <a:uFillTx/>
              <a:latin typeface="Avenir Next"/>
              <a:sym typeface="Avenir Next"/>
            </a:endParaRPr>
          </a:p>
        </p:txBody>
      </p:sp>
      <p:pic>
        <p:nvPicPr>
          <p:cNvPr id="26" name="miscarriage1.jpg">
            <a:extLst>
              <a:ext uri="{FF2B5EF4-FFF2-40B4-BE49-F238E27FC236}">
                <a16:creationId xmlns:a16="http://schemas.microsoft.com/office/drawing/2014/main" id="{7DB1998D-6B90-8A45-9003-3A36F73531C3}"/>
              </a:ext>
            </a:extLst>
          </p:cNvPr>
          <p:cNvPicPr>
            <a:picLocks noChangeAspect="1"/>
          </p:cNvPicPr>
          <p:nvPr/>
        </p:nvPicPr>
        <p:blipFill>
          <a:blip r:embed="rId3"/>
          <a:srcRect/>
          <a:stretch/>
        </p:blipFill>
        <p:spPr>
          <a:xfrm>
            <a:off x="3939698" y="1565676"/>
            <a:ext cx="1642457" cy="907300"/>
          </a:xfrm>
          <a:prstGeom prst="rect">
            <a:avLst/>
          </a:prstGeom>
          <a:ln w="3175">
            <a:miter lim="400000"/>
          </a:ln>
        </p:spPr>
      </p:pic>
      <p:sp>
        <p:nvSpPr>
          <p:cNvPr id="29" name="Up Arrow 28">
            <a:extLst>
              <a:ext uri="{FF2B5EF4-FFF2-40B4-BE49-F238E27FC236}">
                <a16:creationId xmlns:a16="http://schemas.microsoft.com/office/drawing/2014/main" id="{27E91D6A-CE41-0147-97B0-FE6CC4C04252}"/>
              </a:ext>
            </a:extLst>
          </p:cNvPr>
          <p:cNvSpPr/>
          <p:nvPr/>
        </p:nvSpPr>
        <p:spPr>
          <a:xfrm>
            <a:off x="5814998" y="1617797"/>
            <a:ext cx="235974" cy="388569"/>
          </a:xfrm>
          <a:prstGeom prst="upArrow">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lvl="0" indent="0" algn="ctr" defTabSz="475423"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30" name="A Disclosure Decision-Making Framework (DDM) explaining stigmatized disclosures and support seeking on social media (CHI 18)">
            <a:extLst>
              <a:ext uri="{FF2B5EF4-FFF2-40B4-BE49-F238E27FC236}">
                <a16:creationId xmlns:a16="http://schemas.microsoft.com/office/drawing/2014/main" id="{D8AB2999-064F-4E4D-B1EF-C882C1FD0E03}"/>
              </a:ext>
            </a:extLst>
          </p:cNvPr>
          <p:cNvSpPr txBox="1"/>
          <p:nvPr/>
        </p:nvSpPr>
        <p:spPr>
          <a:xfrm>
            <a:off x="8641699" y="1536251"/>
            <a:ext cx="2834146" cy="68640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Improvements in user attitudes</a:t>
            </a:r>
            <a:endParaRPr kumimoji="0" sz="2419" b="0" i="0" u="none" strike="noStrike" kern="0" cap="none" spc="0" normalizeH="0" baseline="0" noProof="0" dirty="0">
              <a:ln>
                <a:noFill/>
              </a:ln>
              <a:solidFill>
                <a:srgbClr val="FFFFFF"/>
              </a:solidFill>
              <a:effectLst/>
              <a:uLnTx/>
              <a:uFillTx/>
              <a:latin typeface="Avenir Next"/>
              <a:sym typeface="Avenir Next"/>
            </a:endParaRPr>
          </a:p>
        </p:txBody>
      </p:sp>
      <p:sp>
        <p:nvSpPr>
          <p:cNvPr id="36" name="Rectangle 35">
            <a:extLst>
              <a:ext uri="{FF2B5EF4-FFF2-40B4-BE49-F238E27FC236}">
                <a16:creationId xmlns:a16="http://schemas.microsoft.com/office/drawing/2014/main" id="{0503CF53-8A35-DB49-8F6F-4982E4CB12CD}"/>
              </a:ext>
            </a:extLst>
          </p:cNvPr>
          <p:cNvSpPr/>
          <p:nvPr/>
        </p:nvSpPr>
        <p:spPr>
          <a:xfrm>
            <a:off x="1541316" y="2621050"/>
            <a:ext cx="1862041" cy="6039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Helvetica Neue Medium"/>
                <a:ea typeface="Helvetica Neue Medium"/>
                <a:cs typeface="Helvetica Neue Medium"/>
              </a:rPr>
              <a:t>Transparency</a:t>
            </a:r>
          </a:p>
        </p:txBody>
      </p:sp>
      <p:sp>
        <p:nvSpPr>
          <p:cNvPr id="27" name="Rectangle 26">
            <a:extLst>
              <a:ext uri="{FF2B5EF4-FFF2-40B4-BE49-F238E27FC236}">
                <a16:creationId xmlns:a16="http://schemas.microsoft.com/office/drawing/2014/main" id="{2877430A-4DA9-8541-B0EB-A64DF2242BE0}"/>
              </a:ext>
            </a:extLst>
          </p:cNvPr>
          <p:cNvSpPr/>
          <p:nvPr/>
        </p:nvSpPr>
        <p:spPr>
          <a:xfrm>
            <a:off x="4337779" y="3685827"/>
            <a:ext cx="7269488" cy="1077218"/>
          </a:xfrm>
          <a:prstGeom prst="rect">
            <a:avLst/>
          </a:prstGeom>
        </p:spPr>
        <p:txBody>
          <a:bodyPr wrap="square">
            <a:spAutoFit/>
          </a:bodyPr>
          <a:lstStyle/>
          <a:p>
            <a:pPr lvl="0" algn="ctr" defTabSz="410765">
              <a:spcBef>
                <a:spcPts val="2938"/>
              </a:spcBef>
              <a:buSzPct val="145000"/>
              <a:defRPr/>
            </a:pPr>
            <a:r>
              <a:rPr lang="en-US" sz="3200" kern="0" dirty="0">
                <a:solidFill>
                  <a:srgbClr val="FFFFFF"/>
                </a:solidFill>
                <a:latin typeface="Avenir Next" panose="020B0503020202020204" pitchFamily="34" charset="0"/>
                <a:ea typeface="Helvetica Neue"/>
                <a:cs typeface="Helvetica Neue"/>
                <a:sym typeface="Helvetica Neue"/>
              </a:rPr>
              <a:t>How is transparency associated with improvements in  future behaviors? </a:t>
            </a:r>
          </a:p>
        </p:txBody>
      </p:sp>
      <p:sp>
        <p:nvSpPr>
          <p:cNvPr id="28" name="Rectangle 27">
            <a:extLst>
              <a:ext uri="{FF2B5EF4-FFF2-40B4-BE49-F238E27FC236}">
                <a16:creationId xmlns:a16="http://schemas.microsoft.com/office/drawing/2014/main" id="{349353A5-F828-6F49-8BB3-FD3FB40F52E3}"/>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566AA40-FBB0-AD46-96FF-18F3EC567BBE}"/>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t>
            </a:r>
          </a:p>
        </p:txBody>
      </p:sp>
    </p:spTree>
    <p:extLst>
      <p:ext uri="{BB962C8B-B14F-4D97-AF65-F5344CB8AC3E}">
        <p14:creationId xmlns:p14="http://schemas.microsoft.com/office/powerpoint/2010/main" val="27771945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animBg="1"/>
      <p:bldP spid="227" grpId="0" animBg="1"/>
      <p:bldP spid="228" grpId="0" animBg="1"/>
      <p:bldP spid="229" grpId="0" animBg="1"/>
      <p:bldP spid="230" grpId="0" animBg="1"/>
      <p:bldP spid="25" grpId="0" animBg="1"/>
      <p:bldP spid="29" grpId="0" animBg="1"/>
      <p:bldP spid="30" grpId="0" animBg="1"/>
      <p:bldP spid="36" grpId="0" animBg="1"/>
      <p:bldP spid="2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C46"/>
        </a:solidFill>
        <a:effectLst/>
      </p:bgPr>
    </p:bg>
    <p:spTree>
      <p:nvGrpSpPr>
        <p:cNvPr id="1" name=""/>
        <p:cNvGrpSpPr/>
        <p:nvPr/>
      </p:nvGrpSpPr>
      <p:grpSpPr>
        <a:xfrm>
          <a:off x="0" y="0"/>
          <a:ext cx="0" cy="0"/>
          <a:chOff x="0" y="0"/>
          <a:chExt cx="0" cy="0"/>
        </a:xfrm>
      </p:grpSpPr>
      <p:pic>
        <p:nvPicPr>
          <p:cNvPr id="216" name="miscarriage1.jpg"/>
          <p:cNvPicPr>
            <a:picLocks noChangeAspect="1"/>
          </p:cNvPicPr>
          <p:nvPr/>
        </p:nvPicPr>
        <p:blipFill>
          <a:blip r:embed="rId3"/>
          <a:srcRect/>
          <a:stretch/>
        </p:blipFill>
        <p:spPr>
          <a:xfrm>
            <a:off x="3744072" y="1467681"/>
            <a:ext cx="2169091" cy="1220114"/>
          </a:xfrm>
          <a:prstGeom prst="rect">
            <a:avLst/>
          </a:prstGeom>
          <a:ln w="3175">
            <a:miter lim="400000"/>
          </a:ln>
        </p:spPr>
      </p:pic>
      <p:sp>
        <p:nvSpPr>
          <p:cNvPr id="34" name="Title 1">
            <a:extLst>
              <a:ext uri="{FF2B5EF4-FFF2-40B4-BE49-F238E27FC236}">
                <a16:creationId xmlns:a16="http://schemas.microsoft.com/office/drawing/2014/main" id="{18E9AD15-23DA-D247-AF59-0A2DEA42C1F8}"/>
              </a:ext>
            </a:extLst>
          </p:cNvPr>
          <p:cNvSpPr txBox="1">
            <a:spLocks/>
          </p:cNvSpPr>
          <p:nvPr/>
        </p:nvSpPr>
        <p:spPr>
          <a:xfrm>
            <a:off x="545600" y="4219748"/>
            <a:ext cx="10774770" cy="2296178"/>
          </a:xfrm>
          <a:prstGeom prst="rect">
            <a:avLst/>
          </a:prstGeom>
          <a:noFill/>
        </p:spPr>
        <p:txBody>
          <a:bodyPr vert="horz" lIns="91440" tIns="45720" rIns="91440" bIns="45720" rtlCol="0" anchor="t">
            <a:normAutofit fontScale="97500" lnSpcReduction="10000"/>
          </a:bodyPr>
          <a:lstStyle>
            <a:lvl1pPr algn="ctr" defTabSz="914400" rtl="0" eaLnBrk="1" latinLnBrk="0" hangingPunct="1">
              <a:lnSpc>
                <a:spcPct val="90000"/>
              </a:lnSpc>
              <a:spcBef>
                <a:spcPct val="0"/>
              </a:spcBef>
              <a:buNone/>
              <a:defRPr sz="6000" b="1" i="0" kern="1200">
                <a:solidFill>
                  <a:schemeClr val="tx1"/>
                </a:solidFill>
                <a:latin typeface="Avenir Next" panose="020B0503020202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3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“Does Transparency in Moderation Really Matter?”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User Behavior after Content Removal Explanations on Reddit</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Shagun Jhaver, Amy </a:t>
            </a:r>
            <a:r>
              <a:rPr kumimoji="0" lang="en-US" sz="2900" b="0" i="0" u="none" strike="noStrike" kern="1200" cap="none" spc="0" normalizeH="0" baseline="0" noProof="0" dirty="0" err="1">
                <a:ln>
                  <a:noFill/>
                </a:ln>
                <a:solidFill>
                  <a:srgbClr val="FFFFFF"/>
                </a:solidFill>
                <a:effectLst/>
                <a:uLnTx/>
                <a:uFillTx/>
                <a:latin typeface="Avenir Next" panose="020B0503020202020204" pitchFamily="34" charset="0"/>
                <a:ea typeface="Helvetica Neue Medium"/>
                <a:cs typeface="Helvetica Neue Medium"/>
              </a:rPr>
              <a:t>Bruckman</a:t>
            </a:r>
            <a:r>
              <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 , Eric Gilbert</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endParaRPr>
          </a:p>
          <a:p>
            <a:pPr lvl="0">
              <a:defRPr/>
            </a:pPr>
            <a:r>
              <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CSCW 2019 </a:t>
            </a:r>
            <a:r>
              <a:rPr lang="en-US" sz="3200" dirty="0">
                <a:solidFill>
                  <a:srgbClr val="FFFF00"/>
                </a:solidFill>
              </a:rPr>
              <a:t>(Best Paper Award)</a:t>
            </a:r>
            <a:endPar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endParaRPr>
          </a:p>
        </p:txBody>
      </p:sp>
      <p:sp>
        <p:nvSpPr>
          <p:cNvPr id="35" name="Content Placeholder 2">
            <a:extLst>
              <a:ext uri="{FF2B5EF4-FFF2-40B4-BE49-F238E27FC236}">
                <a16:creationId xmlns:a16="http://schemas.microsoft.com/office/drawing/2014/main" id="{A7C309EA-8823-1547-A70F-033EF907D098}"/>
              </a:ext>
            </a:extLst>
          </p:cNvPr>
          <p:cNvSpPr txBox="1">
            <a:spLocks/>
          </p:cNvSpPr>
          <p:nvPr/>
        </p:nvSpPr>
        <p:spPr>
          <a:xfrm>
            <a:off x="6665270" y="1193142"/>
            <a:ext cx="5465613" cy="226327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1341" tIns="41341" rIns="41341" bIns="41341" anchor="ctr">
            <a:normAutofit/>
          </a:bodyPr>
          <a:lstStyle>
            <a:lvl1pPr marL="312039"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1pPr>
            <a:lvl2pPr marL="696087"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2pPr>
            <a:lvl3pPr marL="1080135"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3pPr>
            <a:lvl4pPr marL="1464183"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4pPr>
            <a:lvl5pPr marL="1848231"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5pPr>
            <a:lvl6pPr marL="2232279"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6pPr>
            <a:lvl7pPr marL="2616327"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7pPr>
            <a:lvl8pPr marL="3000375"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8pPr>
            <a:lvl9pPr marL="3384423"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410765" rtl="0" eaLnBrk="1" fontAlgn="auto" latinLnBrk="0" hangingPunct="1">
              <a:lnSpc>
                <a:spcPts val="80"/>
              </a:lnSpc>
              <a:spcBef>
                <a:spcPts val="2938"/>
              </a:spcBef>
              <a:spcAft>
                <a:spcPts val="0"/>
              </a:spcAft>
              <a:buClrTx/>
              <a:buSzPct val="145000"/>
              <a:buFontTx/>
              <a:buNone/>
              <a:tabLst/>
              <a:defRPr/>
            </a:pPr>
            <a:r>
              <a:rPr kumimoji="0" lang="en-US" sz="2800" b="1" i="0" u="none" strike="noStrike" kern="0" cap="none" spc="0" normalizeH="0" baseline="0" noProof="0" dirty="0">
                <a:ln>
                  <a:noFill/>
                </a:ln>
                <a:solidFill>
                  <a:srgbClr val="FFFFFF"/>
                </a:solidFill>
                <a:effectLst/>
                <a:uLnTx/>
                <a:uFillTx/>
                <a:latin typeface="Avenir Next" panose="020B0503020202020204" pitchFamily="34" charset="0"/>
                <a:ea typeface="Helvetica Neue"/>
                <a:cs typeface="Helvetica Neue"/>
                <a:sym typeface="Helvetica Neue"/>
              </a:rPr>
              <a:t>RQ 2: Behaviors</a:t>
            </a:r>
          </a:p>
          <a:p>
            <a:pPr marL="0" marR="0" lvl="0" indent="0" algn="l" defTabSz="410765" rtl="0" eaLnBrk="1" fontAlgn="auto" latinLnBrk="0" hangingPunct="1">
              <a:lnSpc>
                <a:spcPct val="100000"/>
              </a:lnSpc>
              <a:spcBef>
                <a:spcPts val="2938"/>
              </a:spcBef>
              <a:spcAft>
                <a:spcPts val="0"/>
              </a:spcAft>
              <a:buClrTx/>
              <a:buSzPct val="145000"/>
              <a:buFontTx/>
              <a:buNone/>
              <a:tabLst/>
              <a:defRPr/>
            </a:pPr>
            <a:r>
              <a:rPr kumimoji="0" lang="en-US" sz="2800" b="0" i="0" u="none" strike="noStrike" kern="0" cap="none" spc="0" normalizeH="0" baseline="0" noProof="0" dirty="0">
                <a:ln>
                  <a:noFill/>
                </a:ln>
                <a:solidFill>
                  <a:srgbClr val="FFFFFF"/>
                </a:solidFill>
                <a:effectLst/>
                <a:uLnTx/>
                <a:uFillTx/>
                <a:latin typeface="Avenir Next" panose="020B0503020202020204" pitchFamily="34" charset="0"/>
                <a:ea typeface="Helvetica Neue"/>
                <a:cs typeface="Helvetica Neue"/>
                <a:sym typeface="Helvetica Neue"/>
              </a:rPr>
              <a:t>How is providing removal explanations associated with future behaviors?</a:t>
            </a:r>
          </a:p>
        </p:txBody>
      </p:sp>
      <p:sp>
        <p:nvSpPr>
          <p:cNvPr id="36" name="Contributions">
            <a:extLst>
              <a:ext uri="{FF2B5EF4-FFF2-40B4-BE49-F238E27FC236}">
                <a16:creationId xmlns:a16="http://schemas.microsoft.com/office/drawing/2014/main" id="{E6F407AF-6451-3A43-B027-EE9F5B5DB828}"/>
              </a:ext>
            </a:extLst>
          </p:cNvPr>
          <p:cNvSpPr txBox="1"/>
          <p:nvPr/>
        </p:nvSpPr>
        <p:spPr>
          <a:xfrm>
            <a:off x="1897560" y="97757"/>
            <a:ext cx="8396880" cy="60394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40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3456" b="1" i="0" u="none" strike="noStrike" kern="0" cap="none" spc="0" normalizeH="0" baseline="0" noProof="0" dirty="0">
                <a:ln>
                  <a:noFill/>
                </a:ln>
                <a:solidFill>
                  <a:srgbClr val="FFFFFF"/>
                </a:solidFill>
                <a:effectLst/>
                <a:uLnTx/>
                <a:uFillTx/>
                <a:latin typeface="Avenir Next"/>
                <a:sym typeface="Avenir Next"/>
              </a:rPr>
              <a:t>Transparency: Study </a:t>
            </a:r>
            <a:r>
              <a:rPr lang="en-US" sz="3456" b="1" kern="0" dirty="0"/>
              <a:t>2</a:t>
            </a:r>
            <a:endParaRPr kumimoji="0" sz="3456" b="1" i="0" u="none" strike="noStrike" kern="0" cap="none" spc="0" normalizeH="0" baseline="0" noProof="0" dirty="0">
              <a:ln>
                <a:noFill/>
              </a:ln>
              <a:solidFill>
                <a:srgbClr val="FFFFFF"/>
              </a:solidFill>
              <a:effectLst/>
              <a:uLnTx/>
              <a:uFillTx/>
              <a:latin typeface="Avenir Next"/>
              <a:sym typeface="Avenir Next"/>
            </a:endParaRPr>
          </a:p>
        </p:txBody>
      </p:sp>
      <p:sp>
        <p:nvSpPr>
          <p:cNvPr id="8" name="Rectangle 7">
            <a:extLst>
              <a:ext uri="{FF2B5EF4-FFF2-40B4-BE49-F238E27FC236}">
                <a16:creationId xmlns:a16="http://schemas.microsoft.com/office/drawing/2014/main" id="{536EB927-D6FA-144D-9FBB-8BF0AF03330D}"/>
              </a:ext>
            </a:extLst>
          </p:cNvPr>
          <p:cNvSpPr/>
          <p:nvPr/>
        </p:nvSpPr>
        <p:spPr>
          <a:xfrm>
            <a:off x="241226" y="1687003"/>
            <a:ext cx="2930849" cy="78147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Transparency</a:t>
            </a:r>
          </a:p>
        </p:txBody>
      </p:sp>
    </p:spTree>
    <p:extLst>
      <p:ext uri="{BB962C8B-B14F-4D97-AF65-F5344CB8AC3E}">
        <p14:creationId xmlns:p14="http://schemas.microsoft.com/office/powerpoint/2010/main" val="246190058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C5A0DE-9E1D-884B-A44E-97E595BCD1A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3" name="Rectangle 2">
            <a:extLst>
              <a:ext uri="{FF2B5EF4-FFF2-40B4-BE49-F238E27FC236}">
                <a16:creationId xmlns:a16="http://schemas.microsoft.com/office/drawing/2014/main" id="{9C716C9B-D645-3344-912C-8B1D64141979}"/>
              </a:ext>
            </a:extLst>
          </p:cNvPr>
          <p:cNvSpPr/>
          <p:nvPr/>
        </p:nvSpPr>
        <p:spPr>
          <a:xfrm>
            <a:off x="1690257" y="1851983"/>
            <a:ext cx="2917682" cy="1426919"/>
          </a:xfrm>
          <a:prstGeom prst="rect">
            <a:avLst/>
          </a:prstGeom>
          <a:solidFill>
            <a:schemeClr val="bg2">
              <a:lumMod val="90000"/>
            </a:schemeClr>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Reddit Corpus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Mar – Oct 2018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80M posts</a:t>
            </a:r>
          </a:p>
        </p:txBody>
      </p:sp>
      <p:sp>
        <p:nvSpPr>
          <p:cNvPr id="4" name="Rectangle 3">
            <a:extLst>
              <a:ext uri="{FF2B5EF4-FFF2-40B4-BE49-F238E27FC236}">
                <a16:creationId xmlns:a16="http://schemas.microsoft.com/office/drawing/2014/main" id="{491FC635-9FBD-4444-A925-D613FBC6C34E}"/>
              </a:ext>
            </a:extLst>
          </p:cNvPr>
          <p:cNvSpPr/>
          <p:nvPr/>
        </p:nvSpPr>
        <p:spPr>
          <a:xfrm>
            <a:off x="6668565" y="1738985"/>
            <a:ext cx="4068708" cy="1652914"/>
          </a:xfrm>
          <a:prstGeom prst="rect">
            <a:avLst/>
          </a:prstGeom>
          <a:solidFill>
            <a:schemeClr val="bg2">
              <a:lumMod val="90000"/>
            </a:schemeClr>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&lt;</a:t>
            </a:r>
            <a:r>
              <a:rPr kumimoji="0" lang="en-US" sz="2800" b="0" i="1"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user</a:t>
            </a: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 </a:t>
            </a:r>
            <a:r>
              <a:rPr kumimoji="0" lang="en-US" sz="2800" b="0" i="1"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subreddit</a:t>
            </a: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&gt; Pairs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4.7M pairs</a:t>
            </a:r>
          </a:p>
        </p:txBody>
      </p:sp>
      <p:cxnSp>
        <p:nvCxnSpPr>
          <p:cNvPr id="5" name="Straight Arrow Connector 4">
            <a:extLst>
              <a:ext uri="{FF2B5EF4-FFF2-40B4-BE49-F238E27FC236}">
                <a16:creationId xmlns:a16="http://schemas.microsoft.com/office/drawing/2014/main" id="{D8F5C4A0-96E3-654B-8BB5-230ED41D4053}"/>
              </a:ext>
            </a:extLst>
          </p:cNvPr>
          <p:cNvCxnSpPr>
            <a:cxnSpLocks/>
            <a:stCxn id="3" idx="3"/>
            <a:endCxn id="4" idx="1"/>
          </p:cNvCxnSpPr>
          <p:nvPr/>
        </p:nvCxnSpPr>
        <p:spPr>
          <a:xfrm flipV="1">
            <a:off x="4607939" y="2565442"/>
            <a:ext cx="2060626" cy="1"/>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6FF8015-FB8A-2349-BD82-E8A560EE7CC1}"/>
              </a:ext>
            </a:extLst>
          </p:cNvPr>
          <p:cNvSpPr txBox="1"/>
          <p:nvPr/>
        </p:nvSpPr>
        <p:spPr>
          <a:xfrm>
            <a:off x="4801625" y="2115475"/>
            <a:ext cx="175560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subsample</a:t>
            </a:r>
          </a:p>
        </p:txBody>
      </p:sp>
      <p:cxnSp>
        <p:nvCxnSpPr>
          <p:cNvPr id="9" name="Straight Arrow Connector 8">
            <a:extLst>
              <a:ext uri="{FF2B5EF4-FFF2-40B4-BE49-F238E27FC236}">
                <a16:creationId xmlns:a16="http://schemas.microsoft.com/office/drawing/2014/main" id="{C8C32E0A-B0AA-D144-B224-3F372C959AC1}"/>
              </a:ext>
            </a:extLst>
          </p:cNvPr>
          <p:cNvCxnSpPr>
            <a:cxnSpLocks/>
            <a:stCxn id="4" idx="2"/>
            <a:endCxn id="11" idx="0"/>
          </p:cNvCxnSpPr>
          <p:nvPr/>
        </p:nvCxnSpPr>
        <p:spPr>
          <a:xfrm>
            <a:off x="8702919" y="3391899"/>
            <a:ext cx="0" cy="1211816"/>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AF071E1-BCA8-7E49-9521-EE332CCABBE2}"/>
              </a:ext>
            </a:extLst>
          </p:cNvPr>
          <p:cNvSpPr txBox="1"/>
          <p:nvPr/>
        </p:nvSpPr>
        <p:spPr>
          <a:xfrm>
            <a:off x="8801340" y="3782112"/>
            <a:ext cx="2018181"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For each pair</a:t>
            </a:r>
          </a:p>
        </p:txBody>
      </p:sp>
      <p:sp>
        <p:nvSpPr>
          <p:cNvPr id="11" name="Rectangle 10">
            <a:extLst>
              <a:ext uri="{FF2B5EF4-FFF2-40B4-BE49-F238E27FC236}">
                <a16:creationId xmlns:a16="http://schemas.microsoft.com/office/drawing/2014/main" id="{2DF6681A-1C72-0A45-8789-BF5DE0D35F44}"/>
              </a:ext>
            </a:extLst>
          </p:cNvPr>
          <p:cNvSpPr/>
          <p:nvPr/>
        </p:nvSpPr>
        <p:spPr>
          <a:xfrm>
            <a:off x="6911216" y="4603715"/>
            <a:ext cx="3583405" cy="165291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H(</a:t>
            </a:r>
            <a:r>
              <a:rPr kumimoji="0" lang="en-US" sz="2400" b="0" i="1"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user, subreddit)</a:t>
            </a:r>
            <a:endPar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Post History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Mar – Oct 2018</a:t>
            </a:r>
          </a:p>
        </p:txBody>
      </p:sp>
      <p:sp>
        <p:nvSpPr>
          <p:cNvPr id="7" name="TextBox 6">
            <a:extLst>
              <a:ext uri="{FF2B5EF4-FFF2-40B4-BE49-F238E27FC236}">
                <a16:creationId xmlns:a16="http://schemas.microsoft.com/office/drawing/2014/main" id="{9E6BEB00-DC39-C145-873C-5EEF6E61A3E1}"/>
              </a:ext>
            </a:extLst>
          </p:cNvPr>
          <p:cNvSpPr txBox="1"/>
          <p:nvPr/>
        </p:nvSpPr>
        <p:spPr>
          <a:xfrm>
            <a:off x="642938" y="585791"/>
            <a:ext cx="10710862" cy="830997"/>
          </a:xfrm>
          <a:prstGeom prst="rect">
            <a:avLst/>
          </a:prstGeom>
          <a:noFill/>
        </p:spPr>
        <p:txBody>
          <a:bodyPr wrap="square" rtlCol="0">
            <a:spAutoFit/>
          </a:bodyPr>
          <a:lstStyle/>
          <a:p>
            <a:pPr algn="ctr"/>
            <a:r>
              <a:rPr lang="en-US" sz="4800" dirty="0"/>
              <a:t>Data preparation</a:t>
            </a:r>
          </a:p>
        </p:txBody>
      </p:sp>
      <p:sp>
        <p:nvSpPr>
          <p:cNvPr id="12" name="Rectangle 11">
            <a:extLst>
              <a:ext uri="{FF2B5EF4-FFF2-40B4-BE49-F238E27FC236}">
                <a16:creationId xmlns:a16="http://schemas.microsoft.com/office/drawing/2014/main" id="{A605F708-819B-2741-B222-20BDCFDD1EBE}"/>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E3AC9F-07D3-804F-9910-0626946D3CB4}"/>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2</a:t>
            </a:r>
          </a:p>
        </p:txBody>
      </p:sp>
      <p:sp>
        <p:nvSpPr>
          <p:cNvPr id="14" name="Rectangle 13">
            <a:extLst>
              <a:ext uri="{FF2B5EF4-FFF2-40B4-BE49-F238E27FC236}">
                <a16:creationId xmlns:a16="http://schemas.microsoft.com/office/drawing/2014/main" id="{A0D60CA1-C33D-CF4C-AC0C-EA325EED4A9D}"/>
              </a:ext>
            </a:extLst>
          </p:cNvPr>
          <p:cNvSpPr/>
          <p:nvPr/>
        </p:nvSpPr>
        <p:spPr>
          <a:xfrm>
            <a:off x="2161320" y="4259165"/>
            <a:ext cx="2715544" cy="1463040"/>
          </a:xfrm>
          <a:prstGeom prst="rect">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indent="0" algn="ctr" defTabSz="475423"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chemeClr val="bg1"/>
                </a:solidFill>
                <a:effectLst/>
                <a:uFillTx/>
                <a:latin typeface="Avenir Next" panose="020B0503020202020204" pitchFamily="34" charset="0"/>
                <a:sym typeface="Helvetica Neue Medium"/>
              </a:rPr>
              <a:t>32 M</a:t>
            </a:r>
          </a:p>
          <a:p>
            <a:pPr marL="0" marR="0" indent="0" algn="ctr" defTabSz="475423" rtl="0" fontAlgn="auto" latinLnBrk="0" hangingPunct="0">
              <a:lnSpc>
                <a:spcPct val="100000"/>
              </a:lnSpc>
              <a:spcBef>
                <a:spcPts val="0"/>
              </a:spcBef>
              <a:spcAft>
                <a:spcPts val="0"/>
              </a:spcAft>
              <a:buClrTx/>
              <a:buSzTx/>
              <a:buFontTx/>
              <a:buNone/>
              <a:tabLst/>
            </a:pPr>
            <a:r>
              <a:rPr lang="en-US" sz="3200" b="1" dirty="0">
                <a:solidFill>
                  <a:schemeClr val="bg1"/>
                </a:solidFill>
                <a:latin typeface="Avenir Next" panose="020B0503020202020204" pitchFamily="34" charset="0"/>
                <a:sym typeface="Helvetica Neue Medium"/>
              </a:rPr>
              <a:t>submissions</a:t>
            </a:r>
            <a:endParaRPr kumimoji="0" lang="en-US" sz="3200" b="1" i="0" u="none" strike="noStrike" cap="none" spc="0" normalizeH="0" baseline="0" dirty="0">
              <a:ln>
                <a:noFill/>
              </a:ln>
              <a:solidFill>
                <a:schemeClr val="bg1"/>
              </a:solidFill>
              <a:effectLst/>
              <a:uFillTx/>
              <a:latin typeface="Avenir Next" panose="020B0503020202020204" pitchFamily="34" charset="0"/>
              <a:sym typeface="Helvetica Neue Medium"/>
            </a:endParaRPr>
          </a:p>
        </p:txBody>
      </p:sp>
    </p:spTree>
    <p:extLst>
      <p:ext uri="{BB962C8B-B14F-4D97-AF65-F5344CB8AC3E}">
        <p14:creationId xmlns:p14="http://schemas.microsoft.com/office/powerpoint/2010/main" val="197441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10" grpId="0"/>
      <p:bldP spid="11" grpId="0" animBg="1"/>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893FA8-6CDC-5443-88CF-23318116D20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7" name="Content Placeholder 2">
            <a:extLst>
              <a:ext uri="{FF2B5EF4-FFF2-40B4-BE49-F238E27FC236}">
                <a16:creationId xmlns:a16="http://schemas.microsoft.com/office/drawing/2014/main" id="{49A28B1A-A4B3-8142-A40D-58BE2D572CED}"/>
              </a:ext>
            </a:extLst>
          </p:cNvPr>
          <p:cNvSpPr txBox="1">
            <a:spLocks/>
          </p:cNvSpPr>
          <p:nvPr/>
        </p:nvSpPr>
        <p:spPr>
          <a:xfrm>
            <a:off x="2362210" y="245773"/>
            <a:ext cx="7294408" cy="216448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RQ 2: Behaviors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How is providing removal explanations associated with </a:t>
            </a:r>
            <a: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user behavior</a:t>
            </a: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a:t>
            </a:r>
            <a:endPar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endParaRPr>
          </a:p>
        </p:txBody>
      </p:sp>
      <p:sp>
        <p:nvSpPr>
          <p:cNvPr id="10" name="Rectangle 9">
            <a:extLst>
              <a:ext uri="{FF2B5EF4-FFF2-40B4-BE49-F238E27FC236}">
                <a16:creationId xmlns:a16="http://schemas.microsoft.com/office/drawing/2014/main" id="{6127E64A-6C85-944F-AC36-20F3D55EF0AF}"/>
              </a:ext>
            </a:extLst>
          </p:cNvPr>
          <p:cNvSpPr/>
          <p:nvPr/>
        </p:nvSpPr>
        <p:spPr>
          <a:xfrm>
            <a:off x="3283514" y="4723970"/>
            <a:ext cx="2640373" cy="780465"/>
          </a:xfrm>
          <a:prstGeom prst="rect">
            <a:avLst/>
          </a:prstGeom>
          <a:solidFill>
            <a:schemeClr val="bg2">
              <a:lumMod val="90000"/>
            </a:schemeClr>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H</a:t>
            </a:r>
            <a:r>
              <a:rPr kumimoji="0" lang="en-US" sz="2000" b="0" i="1"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(user, subreddit</a:t>
            </a: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a:t>
            </a:r>
            <a:r>
              <a:rPr kumimoji="0" lang="en-US" sz="2000" b="0" i="0" u="none" strike="noStrike" kern="1200" cap="none" spc="0" normalizeH="0" baseline="-25000" noProof="0" dirty="0">
                <a:ln>
                  <a:noFill/>
                </a:ln>
                <a:solidFill>
                  <a:prstClr val="black"/>
                </a:solidFill>
                <a:effectLst/>
                <a:uLnTx/>
                <a:uFillTx/>
                <a:latin typeface="Avenir Next" panose="020B0503020202020204" pitchFamily="34" charset="0"/>
                <a:ea typeface="+mn-ea"/>
                <a:cs typeface="+mn-cs"/>
              </a:rPr>
              <a:t>past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Mar – June 2018</a:t>
            </a:r>
          </a:p>
        </p:txBody>
      </p:sp>
      <p:sp>
        <p:nvSpPr>
          <p:cNvPr id="11" name="Rectangle 10">
            <a:extLst>
              <a:ext uri="{FF2B5EF4-FFF2-40B4-BE49-F238E27FC236}">
                <a16:creationId xmlns:a16="http://schemas.microsoft.com/office/drawing/2014/main" id="{88BDD8BC-B288-1B4B-B4EE-A37FD31FDF18}"/>
              </a:ext>
            </a:extLst>
          </p:cNvPr>
          <p:cNvSpPr/>
          <p:nvPr/>
        </p:nvSpPr>
        <p:spPr>
          <a:xfrm>
            <a:off x="6619160" y="4723970"/>
            <a:ext cx="2743200" cy="780467"/>
          </a:xfrm>
          <a:prstGeom prst="rect">
            <a:avLst/>
          </a:prstGeom>
          <a:solidFill>
            <a:schemeClr val="bg2">
              <a:lumMod val="90000"/>
            </a:schemeClr>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H</a:t>
            </a:r>
            <a:r>
              <a:rPr kumimoji="0" lang="en-US" sz="2000" b="0" i="1"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(user, subreddit</a:t>
            </a: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a:t>
            </a:r>
            <a:r>
              <a:rPr kumimoji="0" lang="en-US" sz="2000" b="0" i="0" u="none" strike="noStrike" kern="1200" cap="none" spc="0" normalizeH="0" baseline="-25000" noProof="0" dirty="0">
                <a:ln>
                  <a:noFill/>
                </a:ln>
                <a:solidFill>
                  <a:prstClr val="black"/>
                </a:solidFill>
                <a:effectLst/>
                <a:uLnTx/>
                <a:uFillTx/>
                <a:latin typeface="Avenir Next" panose="020B0503020202020204" pitchFamily="34" charset="0"/>
                <a:ea typeface="+mn-ea"/>
                <a:cs typeface="+mn-cs"/>
              </a:rPr>
              <a:t>future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July – Oct 2018</a:t>
            </a:r>
          </a:p>
        </p:txBody>
      </p:sp>
      <p:sp>
        <p:nvSpPr>
          <p:cNvPr id="12" name="Rectangle 11">
            <a:extLst>
              <a:ext uri="{FF2B5EF4-FFF2-40B4-BE49-F238E27FC236}">
                <a16:creationId xmlns:a16="http://schemas.microsoft.com/office/drawing/2014/main" id="{97AB48A0-33D7-AE4B-9D7C-A3A50C112411}"/>
              </a:ext>
            </a:extLst>
          </p:cNvPr>
          <p:cNvSpPr/>
          <p:nvPr/>
        </p:nvSpPr>
        <p:spPr>
          <a:xfrm>
            <a:off x="4765957" y="2119306"/>
            <a:ext cx="2955132" cy="1245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H(</a:t>
            </a:r>
            <a:r>
              <a:rPr kumimoji="0" lang="en-US" sz="2000" b="0" i="1"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user, subreddit)</a:t>
            </a:r>
            <a:endPar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Post History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Mar – Oct 2018</a:t>
            </a:r>
          </a:p>
        </p:txBody>
      </p:sp>
      <p:cxnSp>
        <p:nvCxnSpPr>
          <p:cNvPr id="13" name="Straight Arrow Connector 12">
            <a:extLst>
              <a:ext uri="{FF2B5EF4-FFF2-40B4-BE49-F238E27FC236}">
                <a16:creationId xmlns:a16="http://schemas.microsoft.com/office/drawing/2014/main" id="{B8F0AA6C-BFFB-B246-B60F-FC839A0ED6AE}"/>
              </a:ext>
            </a:extLst>
          </p:cNvPr>
          <p:cNvCxnSpPr>
            <a:cxnSpLocks/>
            <a:stCxn id="12" idx="2"/>
            <a:endCxn id="5" idx="0"/>
          </p:cNvCxnSpPr>
          <p:nvPr/>
        </p:nvCxnSpPr>
        <p:spPr>
          <a:xfrm flipH="1">
            <a:off x="4603699" y="3365038"/>
            <a:ext cx="1639824" cy="972385"/>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EA4D9CE-ACB4-4E4C-9042-72480F77A6E6}"/>
              </a:ext>
            </a:extLst>
          </p:cNvPr>
          <p:cNvCxnSpPr>
            <a:cxnSpLocks/>
            <a:stCxn id="12" idx="2"/>
            <a:endCxn id="24" idx="0"/>
          </p:cNvCxnSpPr>
          <p:nvPr/>
        </p:nvCxnSpPr>
        <p:spPr>
          <a:xfrm>
            <a:off x="6243523" y="3365038"/>
            <a:ext cx="1924389" cy="947869"/>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4CDFBAE-609C-5947-A924-161E36AE7495}"/>
              </a:ext>
            </a:extLst>
          </p:cNvPr>
          <p:cNvSpPr txBox="1"/>
          <p:nvPr/>
        </p:nvSpPr>
        <p:spPr>
          <a:xfrm>
            <a:off x="2113821" y="3569228"/>
            <a:ext cx="3061800"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Splitting Post History</a:t>
            </a:r>
          </a:p>
        </p:txBody>
      </p:sp>
      <p:sp>
        <p:nvSpPr>
          <p:cNvPr id="16" name="Oval 15">
            <a:extLst>
              <a:ext uri="{FF2B5EF4-FFF2-40B4-BE49-F238E27FC236}">
                <a16:creationId xmlns:a16="http://schemas.microsoft.com/office/drawing/2014/main" id="{0ED2A6B1-8030-F14E-A940-93003C43B47D}"/>
              </a:ext>
            </a:extLst>
          </p:cNvPr>
          <p:cNvSpPr/>
          <p:nvPr/>
        </p:nvSpPr>
        <p:spPr>
          <a:xfrm>
            <a:off x="3487302" y="6029520"/>
            <a:ext cx="2232793" cy="780465"/>
          </a:xfrm>
          <a:prstGeom prst="ellipse">
            <a:avLst/>
          </a:prstGeom>
          <a:solidFill>
            <a:srgbClr val="F584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Independent Variables</a:t>
            </a:r>
          </a:p>
        </p:txBody>
      </p:sp>
      <p:sp>
        <p:nvSpPr>
          <p:cNvPr id="17" name="Right Arrow 16">
            <a:extLst>
              <a:ext uri="{FF2B5EF4-FFF2-40B4-BE49-F238E27FC236}">
                <a16:creationId xmlns:a16="http://schemas.microsoft.com/office/drawing/2014/main" id="{BB11FFCF-D03B-E141-9EF7-815C4659009F}"/>
              </a:ext>
            </a:extLst>
          </p:cNvPr>
          <p:cNvSpPr/>
          <p:nvPr/>
        </p:nvSpPr>
        <p:spPr>
          <a:xfrm rot="5400000">
            <a:off x="4380092" y="5582364"/>
            <a:ext cx="447215"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C58D7DAE-5BDD-324A-A21A-F98C0AB9710C}"/>
              </a:ext>
            </a:extLst>
          </p:cNvPr>
          <p:cNvSpPr/>
          <p:nvPr/>
        </p:nvSpPr>
        <p:spPr>
          <a:xfrm>
            <a:off x="6942842" y="6018801"/>
            <a:ext cx="2089919" cy="780465"/>
          </a:xfrm>
          <a:prstGeom prst="ellipse">
            <a:avLst/>
          </a:prstGeom>
          <a:solidFill>
            <a:srgbClr val="76D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Calibri" panose="020F0502020204030204"/>
                <a:ea typeface="+mn-ea"/>
                <a:cs typeface="+mn-cs"/>
              </a:rPr>
              <a:t>Dependent Variables</a:t>
            </a:r>
          </a:p>
        </p:txBody>
      </p:sp>
      <p:sp>
        <p:nvSpPr>
          <p:cNvPr id="19" name="Right Arrow 18">
            <a:extLst>
              <a:ext uri="{FF2B5EF4-FFF2-40B4-BE49-F238E27FC236}">
                <a16:creationId xmlns:a16="http://schemas.microsoft.com/office/drawing/2014/main" id="{5B369594-8125-5149-90AA-ED454082E68B}"/>
              </a:ext>
            </a:extLst>
          </p:cNvPr>
          <p:cNvSpPr/>
          <p:nvPr/>
        </p:nvSpPr>
        <p:spPr>
          <a:xfrm rot="5400000">
            <a:off x="7764195" y="5598173"/>
            <a:ext cx="447215"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4CD44D3-9DCB-CB45-881E-80B59C932541}"/>
              </a:ext>
            </a:extLst>
          </p:cNvPr>
          <p:cNvSpPr/>
          <p:nvPr/>
        </p:nvSpPr>
        <p:spPr>
          <a:xfrm>
            <a:off x="5175621" y="1171571"/>
            <a:ext cx="3663579" cy="440380"/>
          </a:xfrm>
          <a:prstGeom prst="rect">
            <a:avLst/>
          </a:prstGeom>
          <a:noFill/>
          <a:ln w="57150">
            <a:solidFill>
              <a:srgbClr val="F584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C08F5C0-5EDD-604B-B032-16D8542D6E57}"/>
              </a:ext>
            </a:extLst>
          </p:cNvPr>
          <p:cNvSpPr/>
          <p:nvPr/>
        </p:nvSpPr>
        <p:spPr>
          <a:xfrm>
            <a:off x="4938222" y="1559134"/>
            <a:ext cx="2490002" cy="44038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B2AC9E4-EBFF-CE4F-88B2-C7339DFCDC2E}"/>
              </a:ext>
            </a:extLst>
          </p:cNvPr>
          <p:cNvSpPr/>
          <p:nvPr/>
        </p:nvSpPr>
        <p:spPr>
          <a:xfrm>
            <a:off x="3895428" y="4337423"/>
            <a:ext cx="1416542" cy="4001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Past Posts</a:t>
            </a:r>
          </a:p>
        </p:txBody>
      </p:sp>
      <p:sp>
        <p:nvSpPr>
          <p:cNvPr id="24" name="Rectangle 23">
            <a:extLst>
              <a:ext uri="{FF2B5EF4-FFF2-40B4-BE49-F238E27FC236}">
                <a16:creationId xmlns:a16="http://schemas.microsoft.com/office/drawing/2014/main" id="{FEBF256D-0F69-AD48-AF33-B08EE4D2C1A5}"/>
              </a:ext>
            </a:extLst>
          </p:cNvPr>
          <p:cNvSpPr/>
          <p:nvPr/>
        </p:nvSpPr>
        <p:spPr>
          <a:xfrm>
            <a:off x="7394976" y="4312907"/>
            <a:ext cx="1545871"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Future Posts</a:t>
            </a:r>
          </a:p>
        </p:txBody>
      </p:sp>
      <p:sp>
        <p:nvSpPr>
          <p:cNvPr id="20" name="Rectangle 19">
            <a:extLst>
              <a:ext uri="{FF2B5EF4-FFF2-40B4-BE49-F238E27FC236}">
                <a16:creationId xmlns:a16="http://schemas.microsoft.com/office/drawing/2014/main" id="{97487BDB-26FD-9F49-84A6-1E22C5CBE336}"/>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2D50B78-F7C4-234D-9911-1A0C092C1319}"/>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2</a:t>
            </a:r>
          </a:p>
        </p:txBody>
      </p:sp>
    </p:spTree>
    <p:extLst>
      <p:ext uri="{BB962C8B-B14F-4D97-AF65-F5344CB8AC3E}">
        <p14:creationId xmlns:p14="http://schemas.microsoft.com/office/powerpoint/2010/main" val="310015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p:bldP spid="16" grpId="0" animBg="1"/>
      <p:bldP spid="17" grpId="0" animBg="1"/>
      <p:bldP spid="18" grpId="0" animBg="1"/>
      <p:bldP spid="19" grpId="0" animBg="1"/>
      <p:bldP spid="21" grpId="0" animBg="1"/>
      <p:bldP spid="22" grpId="0" animBg="1"/>
      <p:bldP spid="5"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C46"/>
        </a:solidFill>
        <a:effectLst/>
      </p:bgPr>
    </p:bg>
    <p:spTree>
      <p:nvGrpSpPr>
        <p:cNvPr id="1" name=""/>
        <p:cNvGrpSpPr/>
        <p:nvPr/>
      </p:nvGrpSpPr>
      <p:grpSpPr>
        <a:xfrm>
          <a:off x="0" y="0"/>
          <a:ext cx="0" cy="0"/>
          <a:chOff x="0" y="0"/>
          <a:chExt cx="0" cy="0"/>
        </a:xfrm>
      </p:grpSpPr>
      <p:sp>
        <p:nvSpPr>
          <p:cNvPr id="238" name="Agenda"/>
          <p:cNvSpPr txBox="1"/>
          <p:nvPr/>
        </p:nvSpPr>
        <p:spPr>
          <a:xfrm>
            <a:off x="1622850" y="343797"/>
            <a:ext cx="9440213" cy="52411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lnSpc>
                <a:spcPct val="80000"/>
              </a:lnSpc>
              <a:defRPr sz="4000">
                <a:solidFill>
                  <a:srgbClr val="FFFFFF"/>
                </a:solidFill>
                <a:latin typeface="Avenir Next"/>
                <a:ea typeface="Avenir Next"/>
                <a:cs typeface="Avenir Next"/>
                <a:sym typeface="Avenir Next"/>
              </a:defRPr>
            </a:lvl1pPr>
          </a:lstStyle>
          <a:p>
            <a:pPr marL="0" marR="0" lvl="0" indent="0" algn="l" defTabSz="410765" rtl="0" eaLnBrk="1" fontAlgn="auto" latinLnBrk="0" hangingPunct="0">
              <a:lnSpc>
                <a:spcPct val="80000"/>
              </a:lnSpc>
              <a:spcBef>
                <a:spcPts val="0"/>
              </a:spcBef>
              <a:spcAft>
                <a:spcPts val="0"/>
              </a:spcAft>
              <a:buClrTx/>
              <a:buSzTx/>
              <a:buFontTx/>
              <a:buNone/>
              <a:tabLst/>
              <a:defRPr/>
            </a:pPr>
            <a:r>
              <a:rPr kumimoji="0" sz="3456" b="1" i="0" u="none" strike="noStrike" kern="0" cap="none" spc="0" normalizeH="0" baseline="0" noProof="0" dirty="0">
                <a:ln>
                  <a:noFill/>
                </a:ln>
                <a:solidFill>
                  <a:srgbClr val="FFFFFF"/>
                </a:solidFill>
                <a:effectLst/>
                <a:uLnTx/>
                <a:uFillTx/>
                <a:latin typeface="Avenir Next"/>
                <a:sym typeface="Avenir Next"/>
              </a:rPr>
              <a:t>Agenda</a:t>
            </a:r>
          </a:p>
        </p:txBody>
      </p:sp>
      <p:pic>
        <p:nvPicPr>
          <p:cNvPr id="239" name="leaves.jpeg.jpg"/>
          <p:cNvPicPr>
            <a:picLocks noChangeAspect="1"/>
          </p:cNvPicPr>
          <p:nvPr/>
        </p:nvPicPr>
        <p:blipFill>
          <a:blip r:embed="rId3"/>
          <a:srcRect/>
          <a:stretch/>
        </p:blipFill>
        <p:spPr>
          <a:xfrm>
            <a:off x="1992639" y="908737"/>
            <a:ext cx="1174631" cy="1163654"/>
          </a:xfrm>
          <a:prstGeom prst="rect">
            <a:avLst/>
          </a:prstGeom>
          <a:ln w="3175">
            <a:miter lim="400000"/>
          </a:ln>
        </p:spPr>
      </p:pic>
      <p:pic>
        <p:nvPicPr>
          <p:cNvPr id="17" name="leaves.jpeg.jpg">
            <a:extLst>
              <a:ext uri="{FF2B5EF4-FFF2-40B4-BE49-F238E27FC236}">
                <a16:creationId xmlns:a16="http://schemas.microsoft.com/office/drawing/2014/main" id="{E5C52A09-0A99-0D4D-91D6-4EB3DAD6CF28}"/>
              </a:ext>
            </a:extLst>
          </p:cNvPr>
          <p:cNvPicPr>
            <a:picLocks noChangeAspect="1"/>
          </p:cNvPicPr>
          <p:nvPr/>
        </p:nvPicPr>
        <p:blipFill rotWithShape="1">
          <a:blip r:embed="rId4"/>
          <a:srcRect l="19819" r="19819"/>
          <a:stretch/>
        </p:blipFill>
        <p:spPr>
          <a:xfrm>
            <a:off x="1992637" y="2179337"/>
            <a:ext cx="1174631" cy="1295628"/>
          </a:xfrm>
          <a:prstGeom prst="rect">
            <a:avLst/>
          </a:prstGeom>
          <a:ln w="3175">
            <a:miter lim="400000"/>
          </a:ln>
        </p:spPr>
      </p:pic>
      <p:pic>
        <p:nvPicPr>
          <p:cNvPr id="25" name="leaves.jpeg.jpg">
            <a:extLst>
              <a:ext uri="{FF2B5EF4-FFF2-40B4-BE49-F238E27FC236}">
                <a16:creationId xmlns:a16="http://schemas.microsoft.com/office/drawing/2014/main" id="{F3094120-EAA8-104A-97C5-33AC3A50377A}"/>
              </a:ext>
            </a:extLst>
          </p:cNvPr>
          <p:cNvPicPr>
            <a:picLocks noChangeAspect="1"/>
          </p:cNvPicPr>
          <p:nvPr/>
        </p:nvPicPr>
        <p:blipFill>
          <a:blip r:embed="rId5"/>
          <a:srcRect l="19044" r="19044"/>
          <a:stretch/>
        </p:blipFill>
        <p:spPr>
          <a:xfrm>
            <a:off x="1992638" y="3581910"/>
            <a:ext cx="1174631" cy="1163655"/>
          </a:xfrm>
          <a:prstGeom prst="rect">
            <a:avLst/>
          </a:prstGeom>
          <a:ln w="3175">
            <a:miter lim="400000"/>
          </a:ln>
        </p:spPr>
      </p:pic>
      <p:pic>
        <p:nvPicPr>
          <p:cNvPr id="27" name="leaves.jpeg.jpg">
            <a:extLst>
              <a:ext uri="{FF2B5EF4-FFF2-40B4-BE49-F238E27FC236}">
                <a16:creationId xmlns:a16="http://schemas.microsoft.com/office/drawing/2014/main" id="{ED2B8CE7-3816-4940-8E7C-93CD56F36765}"/>
              </a:ext>
            </a:extLst>
          </p:cNvPr>
          <p:cNvPicPr>
            <a:picLocks noChangeAspect="1"/>
          </p:cNvPicPr>
          <p:nvPr/>
        </p:nvPicPr>
        <p:blipFill rotWithShape="1">
          <a:blip r:embed="rId6"/>
          <a:srcRect l="10865" r="10865"/>
          <a:stretch/>
        </p:blipFill>
        <p:spPr>
          <a:xfrm>
            <a:off x="1992636" y="4852510"/>
            <a:ext cx="1174631" cy="1163654"/>
          </a:xfrm>
          <a:prstGeom prst="rect">
            <a:avLst/>
          </a:prstGeom>
          <a:ln w="3175">
            <a:miter lim="400000"/>
          </a:ln>
        </p:spPr>
      </p:pic>
      <p:sp>
        <p:nvSpPr>
          <p:cNvPr id="11" name="Slide Number Placeholder 1">
            <a:extLst>
              <a:ext uri="{FF2B5EF4-FFF2-40B4-BE49-F238E27FC236}">
                <a16:creationId xmlns:a16="http://schemas.microsoft.com/office/drawing/2014/main" id="{A771579F-FF77-5C43-B611-176296004538}"/>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3ED692C-C0E5-C743-B0FC-E11C0885EE4E}" type="slidenum">
              <a:rPr lang="en-US" smtClean="0"/>
              <a:pPr algn="r"/>
              <a:t>5</a:t>
            </a:fld>
            <a:endParaRPr lang="en-US" dirty="0"/>
          </a:p>
        </p:txBody>
      </p:sp>
      <p:sp>
        <p:nvSpPr>
          <p:cNvPr id="12" name="Rectangle 11">
            <a:extLst>
              <a:ext uri="{FF2B5EF4-FFF2-40B4-BE49-F238E27FC236}">
                <a16:creationId xmlns:a16="http://schemas.microsoft.com/office/drawing/2014/main" id="{81325504-F4E3-F44E-A7C4-5078AC8E3D91}"/>
              </a:ext>
            </a:extLst>
          </p:cNvPr>
          <p:cNvSpPr/>
          <p:nvPr/>
        </p:nvSpPr>
        <p:spPr>
          <a:xfrm>
            <a:off x="3498975" y="2370314"/>
            <a:ext cx="3116137" cy="84173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Transparency</a:t>
            </a:r>
          </a:p>
        </p:txBody>
      </p:sp>
      <p:sp>
        <p:nvSpPr>
          <p:cNvPr id="15" name="Rectangle 14">
            <a:extLst>
              <a:ext uri="{FF2B5EF4-FFF2-40B4-BE49-F238E27FC236}">
                <a16:creationId xmlns:a16="http://schemas.microsoft.com/office/drawing/2014/main" id="{BC41C42B-B1A9-5D48-8D50-7ADB96617621}"/>
              </a:ext>
            </a:extLst>
          </p:cNvPr>
          <p:cNvSpPr/>
          <p:nvPr/>
        </p:nvSpPr>
        <p:spPr>
          <a:xfrm>
            <a:off x="3498976" y="3742867"/>
            <a:ext cx="3116136" cy="841740"/>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ea typeface="+mn-ea"/>
                <a:cs typeface="+mn-cs"/>
              </a:rPr>
              <a:t>Effectiveness</a:t>
            </a:r>
          </a:p>
        </p:txBody>
      </p:sp>
      <p:sp>
        <p:nvSpPr>
          <p:cNvPr id="16" name="Rectangle 15">
            <a:extLst>
              <a:ext uri="{FF2B5EF4-FFF2-40B4-BE49-F238E27FC236}">
                <a16:creationId xmlns:a16="http://schemas.microsoft.com/office/drawing/2014/main" id="{7143E86C-9901-C842-9D4B-095C289994E1}"/>
              </a:ext>
            </a:extLst>
          </p:cNvPr>
          <p:cNvSpPr/>
          <p:nvPr/>
        </p:nvSpPr>
        <p:spPr>
          <a:xfrm>
            <a:off x="3498976" y="1069694"/>
            <a:ext cx="3116137" cy="841739"/>
          </a:xfrm>
          <a:prstGeom prst="rect">
            <a:avLst/>
          </a:prstGeom>
          <a:solidFill>
            <a:srgbClr val="4473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Background</a:t>
            </a:r>
          </a:p>
        </p:txBody>
      </p:sp>
      <p:sp>
        <p:nvSpPr>
          <p:cNvPr id="19" name="Rectangle 18">
            <a:extLst>
              <a:ext uri="{FF2B5EF4-FFF2-40B4-BE49-F238E27FC236}">
                <a16:creationId xmlns:a16="http://schemas.microsoft.com/office/drawing/2014/main" id="{4373488E-67C2-684E-BB56-DF21A2797AE5}"/>
              </a:ext>
            </a:extLst>
          </p:cNvPr>
          <p:cNvSpPr/>
          <p:nvPr/>
        </p:nvSpPr>
        <p:spPr>
          <a:xfrm>
            <a:off x="3498976" y="5013467"/>
            <a:ext cx="3116136" cy="841740"/>
          </a:xfrm>
          <a:prstGeom prst="rect">
            <a:avLst/>
          </a:prstGeom>
          <a:solidFill>
            <a:schemeClr val="accent5">
              <a:lumMod val="20000"/>
              <a:lumOff val="80000"/>
            </a:scheme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effectLst/>
                <a:uLnTx/>
                <a:uFillTx/>
                <a:ea typeface="+mn-ea"/>
                <a:cs typeface="+mn-cs"/>
              </a:rPr>
              <a:t>Future Work</a:t>
            </a:r>
          </a:p>
        </p:txBody>
      </p:sp>
    </p:spTree>
    <p:extLst>
      <p:ext uri="{BB962C8B-B14F-4D97-AF65-F5344CB8AC3E}">
        <p14:creationId xmlns:p14="http://schemas.microsoft.com/office/powerpoint/2010/main" val="6979813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endCondLst>
                                    <p:cond evt="onNext" delay="0">
                                      <p:tgtEl>
                                        <p:sldTgt/>
                                      </p:tgtEl>
                                    </p:cond>
                                  </p:endCondLst>
                                  <p:childTnLst>
                                    <p:set>
                                      <p:cBhvr>
                                        <p:cTn id="6" dur="indefinite"/>
                                        <p:tgtEl>
                                          <p:spTgt spid="17"/>
                                        </p:tgtEl>
                                        <p:attrNameLst>
                                          <p:attrName>style.opacity</p:attrName>
                                        </p:attrNameLst>
                                      </p:cBhvr>
                                      <p:to>
                                        <p:strVal val="0.25"/>
                                      </p:to>
                                    </p:set>
                                    <p:animEffect filter="image" prLst="opacity: 0.25">
                                      <p:cBhvr rctx="IE">
                                        <p:cTn id="7" dur="indefinite"/>
                                        <p:tgtEl>
                                          <p:spTgt spid="17"/>
                                        </p:tgtEl>
                                      </p:cBhvr>
                                    </p:animEffect>
                                  </p:childTnLst>
                                </p:cTn>
                              </p:par>
                              <p:par>
                                <p:cTn id="8" presetID="9" presetClass="emph" presetSubtype="0" grpId="0" nodeType="withEffect">
                                  <p:stCondLst>
                                    <p:cond delay="0"/>
                                  </p:stCondLst>
                                  <p:endCondLst>
                                    <p:cond evt="onNext" delay="0">
                                      <p:tgtEl>
                                        <p:sldTgt/>
                                      </p:tgtEl>
                                    </p:cond>
                                  </p:endCondLst>
                                  <p:childTnLst>
                                    <p:set>
                                      <p:cBhvr>
                                        <p:cTn id="9" dur="indefinite"/>
                                        <p:tgtEl>
                                          <p:spTgt spid="12"/>
                                        </p:tgtEl>
                                        <p:attrNameLst>
                                          <p:attrName>style.opacity</p:attrName>
                                        </p:attrNameLst>
                                      </p:cBhvr>
                                      <p:to>
                                        <p:strVal val="0.25"/>
                                      </p:to>
                                    </p:set>
                                    <p:animEffect filter="image" prLst="opacity: 0.25">
                                      <p:cBhvr rctx="IE">
                                        <p:cTn id="10" dur="indefinite"/>
                                        <p:tgtEl>
                                          <p:spTgt spid="12"/>
                                        </p:tgtEl>
                                      </p:cBhvr>
                                    </p:animEffect>
                                  </p:childTnLst>
                                </p:cTn>
                              </p:par>
                              <p:par>
                                <p:cTn id="11" presetID="9" presetClass="emph" presetSubtype="0" nodeType="withEffect">
                                  <p:stCondLst>
                                    <p:cond delay="0"/>
                                  </p:stCondLst>
                                  <p:endCondLst>
                                    <p:cond evt="onNext" delay="0">
                                      <p:tgtEl>
                                        <p:sldTgt/>
                                      </p:tgtEl>
                                    </p:cond>
                                  </p:endCondLst>
                                  <p:childTnLst>
                                    <p:set>
                                      <p:cBhvr>
                                        <p:cTn id="12" dur="indefinite"/>
                                        <p:tgtEl>
                                          <p:spTgt spid="25"/>
                                        </p:tgtEl>
                                        <p:attrNameLst>
                                          <p:attrName>style.opacity</p:attrName>
                                        </p:attrNameLst>
                                      </p:cBhvr>
                                      <p:to>
                                        <p:strVal val="0.25"/>
                                      </p:to>
                                    </p:set>
                                    <p:animEffect filter="image" prLst="opacity: 0.25">
                                      <p:cBhvr rctx="IE">
                                        <p:cTn id="13" dur="indefinite"/>
                                        <p:tgtEl>
                                          <p:spTgt spid="25"/>
                                        </p:tgtEl>
                                      </p:cBhvr>
                                    </p:animEffect>
                                  </p:childTnLst>
                                </p:cTn>
                              </p:par>
                              <p:par>
                                <p:cTn id="14" presetID="9" presetClass="emph" presetSubtype="0" grpId="0" nodeType="withEffect">
                                  <p:stCondLst>
                                    <p:cond delay="0"/>
                                  </p:stCondLst>
                                  <p:endCondLst>
                                    <p:cond evt="onNext" delay="0">
                                      <p:tgtEl>
                                        <p:sldTgt/>
                                      </p:tgtEl>
                                    </p:cond>
                                  </p:endCondLst>
                                  <p:childTnLst>
                                    <p:set>
                                      <p:cBhvr>
                                        <p:cTn id="15" dur="indefinite"/>
                                        <p:tgtEl>
                                          <p:spTgt spid="15"/>
                                        </p:tgtEl>
                                        <p:attrNameLst>
                                          <p:attrName>style.opacity</p:attrName>
                                        </p:attrNameLst>
                                      </p:cBhvr>
                                      <p:to>
                                        <p:strVal val="0.25"/>
                                      </p:to>
                                    </p:set>
                                    <p:animEffect filter="image" prLst="opacity: 0.25">
                                      <p:cBhvr rctx="IE">
                                        <p:cTn id="16" dur="indefinite"/>
                                        <p:tgtEl>
                                          <p:spTgt spid="15"/>
                                        </p:tgtEl>
                                      </p:cBhvr>
                                    </p:animEffect>
                                  </p:childTnLst>
                                </p:cTn>
                              </p:par>
                              <p:par>
                                <p:cTn id="17" presetID="9" presetClass="emph" presetSubtype="0" nodeType="withEffect">
                                  <p:stCondLst>
                                    <p:cond delay="0"/>
                                  </p:stCondLst>
                                  <p:endCondLst>
                                    <p:cond evt="onNext" delay="0">
                                      <p:tgtEl>
                                        <p:sldTgt/>
                                      </p:tgtEl>
                                    </p:cond>
                                  </p:endCondLst>
                                  <p:childTnLst>
                                    <p:set>
                                      <p:cBhvr>
                                        <p:cTn id="18" dur="indefinite"/>
                                        <p:tgtEl>
                                          <p:spTgt spid="27"/>
                                        </p:tgtEl>
                                        <p:attrNameLst>
                                          <p:attrName>style.opacity</p:attrName>
                                        </p:attrNameLst>
                                      </p:cBhvr>
                                      <p:to>
                                        <p:strVal val="0.25"/>
                                      </p:to>
                                    </p:set>
                                    <p:animEffect filter="image" prLst="opacity: 0.25">
                                      <p:cBhvr rctx="IE">
                                        <p:cTn id="19" dur="indefinite"/>
                                        <p:tgtEl>
                                          <p:spTgt spid="27"/>
                                        </p:tgtEl>
                                      </p:cBhvr>
                                    </p:animEffect>
                                  </p:childTnLst>
                                </p:cTn>
                              </p:par>
                              <p:par>
                                <p:cTn id="20" presetID="9" presetClass="emph" presetSubtype="0" grpId="0" nodeType="withEffect">
                                  <p:stCondLst>
                                    <p:cond delay="0"/>
                                  </p:stCondLst>
                                  <p:endCondLst>
                                    <p:cond evt="onNext" delay="0">
                                      <p:tgtEl>
                                        <p:sldTgt/>
                                      </p:tgtEl>
                                    </p:cond>
                                  </p:endCondLst>
                                  <p:childTnLst>
                                    <p:set>
                                      <p:cBhvr>
                                        <p:cTn id="21" dur="indefinite"/>
                                        <p:tgtEl>
                                          <p:spTgt spid="19"/>
                                        </p:tgtEl>
                                        <p:attrNameLst>
                                          <p:attrName>style.opacity</p:attrName>
                                        </p:attrNameLst>
                                      </p:cBhvr>
                                      <p:to>
                                        <p:strVal val="0.25"/>
                                      </p:to>
                                    </p:set>
                                    <p:animEffect filter="image" prLst="opacity: 0.25">
                                      <p:cBhvr rctx="IE">
                                        <p:cTn id="22" dur="indefinite"/>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endCondLst>
                                    <p:cond evt="onNext" delay="0">
                                      <p:tgtEl>
                                        <p:sldTgt/>
                                      </p:tgtEl>
                                    </p:cond>
                                  </p:endCondLst>
                                  <p:childTnLst>
                                    <p:set>
                                      <p:cBhvr>
                                        <p:cTn id="26" dur="indefinite"/>
                                        <p:tgtEl>
                                          <p:spTgt spid="239"/>
                                        </p:tgtEl>
                                        <p:attrNameLst>
                                          <p:attrName>style.opacity</p:attrName>
                                        </p:attrNameLst>
                                      </p:cBhvr>
                                      <p:to>
                                        <p:strVal val="0.25"/>
                                      </p:to>
                                    </p:set>
                                    <p:animEffect filter="image" prLst="opacity: 0.25">
                                      <p:cBhvr rctx="IE">
                                        <p:cTn id="27" dur="indefinite"/>
                                        <p:tgtEl>
                                          <p:spTgt spid="239"/>
                                        </p:tgtEl>
                                      </p:cBhvr>
                                    </p:animEffect>
                                  </p:childTnLst>
                                </p:cTn>
                              </p:par>
                              <p:par>
                                <p:cTn id="28" presetID="9" presetClass="emph" presetSubtype="0" grpId="0" nodeType="withEffect">
                                  <p:stCondLst>
                                    <p:cond delay="0"/>
                                  </p:stCondLst>
                                  <p:endCondLst>
                                    <p:cond evt="onNext" delay="0">
                                      <p:tgtEl>
                                        <p:sldTgt/>
                                      </p:tgtEl>
                                    </p:cond>
                                  </p:endCondLst>
                                  <p:childTnLst>
                                    <p:set>
                                      <p:cBhvr>
                                        <p:cTn id="29" dur="indefinite"/>
                                        <p:tgtEl>
                                          <p:spTgt spid="16"/>
                                        </p:tgtEl>
                                        <p:attrNameLst>
                                          <p:attrName>style.opacity</p:attrName>
                                        </p:attrNameLst>
                                      </p:cBhvr>
                                      <p:to>
                                        <p:strVal val="0.25"/>
                                      </p:to>
                                    </p:set>
                                    <p:animEffect filter="image" prLst="opacity: 0.25">
                                      <p:cBhvr rctx="IE">
                                        <p:cTn id="30" dur="indefinite"/>
                                        <p:tgtEl>
                                          <p:spTgt spid="16"/>
                                        </p:tgtEl>
                                      </p:cBhvr>
                                    </p:animEffect>
                                  </p:childTnLst>
                                </p:cTn>
                              </p:par>
                              <p:par>
                                <p:cTn id="31" presetID="9" presetClass="emph" presetSubtype="0" nodeType="withEffect">
                                  <p:stCondLst>
                                    <p:cond delay="0"/>
                                  </p:stCondLst>
                                  <p:endCondLst>
                                    <p:cond evt="onNext" delay="0">
                                      <p:tgtEl>
                                        <p:sldTgt/>
                                      </p:tgtEl>
                                    </p:cond>
                                  </p:endCondLst>
                                  <p:childTnLst>
                                    <p:set>
                                      <p:cBhvr>
                                        <p:cTn id="32" dur="indefinite"/>
                                        <p:tgtEl>
                                          <p:spTgt spid="25"/>
                                        </p:tgtEl>
                                        <p:attrNameLst>
                                          <p:attrName>style.opacity</p:attrName>
                                        </p:attrNameLst>
                                      </p:cBhvr>
                                      <p:to>
                                        <p:strVal val="0.25"/>
                                      </p:to>
                                    </p:set>
                                    <p:animEffect filter="image" prLst="opacity: 0.25">
                                      <p:cBhvr rctx="IE">
                                        <p:cTn id="33" dur="indefinite"/>
                                        <p:tgtEl>
                                          <p:spTgt spid="25"/>
                                        </p:tgtEl>
                                      </p:cBhvr>
                                    </p:animEffect>
                                  </p:childTnLst>
                                </p:cTn>
                              </p:par>
                              <p:par>
                                <p:cTn id="34" presetID="9" presetClass="emph" presetSubtype="0" grpId="1" nodeType="withEffect">
                                  <p:stCondLst>
                                    <p:cond delay="0"/>
                                  </p:stCondLst>
                                  <p:endCondLst>
                                    <p:cond evt="onNext" delay="0">
                                      <p:tgtEl>
                                        <p:sldTgt/>
                                      </p:tgtEl>
                                    </p:cond>
                                  </p:endCondLst>
                                  <p:childTnLst>
                                    <p:set>
                                      <p:cBhvr>
                                        <p:cTn id="35" dur="indefinite"/>
                                        <p:tgtEl>
                                          <p:spTgt spid="15"/>
                                        </p:tgtEl>
                                        <p:attrNameLst>
                                          <p:attrName>style.opacity</p:attrName>
                                        </p:attrNameLst>
                                      </p:cBhvr>
                                      <p:to>
                                        <p:strVal val="0.25"/>
                                      </p:to>
                                    </p:set>
                                    <p:animEffect filter="image" prLst="opacity: 0.25">
                                      <p:cBhvr rctx="IE">
                                        <p:cTn id="36" dur="indefinite"/>
                                        <p:tgtEl>
                                          <p:spTgt spid="15"/>
                                        </p:tgtEl>
                                      </p:cBhvr>
                                    </p:animEffect>
                                  </p:childTnLst>
                                </p:cTn>
                              </p:par>
                              <p:par>
                                <p:cTn id="37" presetID="9" presetClass="emph" presetSubtype="0" nodeType="withEffect">
                                  <p:stCondLst>
                                    <p:cond delay="0"/>
                                  </p:stCondLst>
                                  <p:endCondLst>
                                    <p:cond evt="onNext" delay="0">
                                      <p:tgtEl>
                                        <p:sldTgt/>
                                      </p:tgtEl>
                                    </p:cond>
                                  </p:endCondLst>
                                  <p:childTnLst>
                                    <p:set>
                                      <p:cBhvr>
                                        <p:cTn id="38" dur="indefinite"/>
                                        <p:tgtEl>
                                          <p:spTgt spid="27"/>
                                        </p:tgtEl>
                                        <p:attrNameLst>
                                          <p:attrName>style.opacity</p:attrName>
                                        </p:attrNameLst>
                                      </p:cBhvr>
                                      <p:to>
                                        <p:strVal val="0.25"/>
                                      </p:to>
                                    </p:set>
                                    <p:animEffect filter="image" prLst="opacity: 0.25">
                                      <p:cBhvr rctx="IE">
                                        <p:cTn id="39" dur="indefinite"/>
                                        <p:tgtEl>
                                          <p:spTgt spid="27"/>
                                        </p:tgtEl>
                                      </p:cBhvr>
                                    </p:animEffect>
                                  </p:childTnLst>
                                </p:cTn>
                              </p:par>
                              <p:par>
                                <p:cTn id="40" presetID="9" presetClass="emph" presetSubtype="0" grpId="1" nodeType="withEffect">
                                  <p:stCondLst>
                                    <p:cond delay="0"/>
                                  </p:stCondLst>
                                  <p:endCondLst>
                                    <p:cond evt="onNext" delay="0">
                                      <p:tgtEl>
                                        <p:sldTgt/>
                                      </p:tgtEl>
                                    </p:cond>
                                  </p:endCondLst>
                                  <p:childTnLst>
                                    <p:set>
                                      <p:cBhvr>
                                        <p:cTn id="41" dur="indefinite"/>
                                        <p:tgtEl>
                                          <p:spTgt spid="19"/>
                                        </p:tgtEl>
                                        <p:attrNameLst>
                                          <p:attrName>style.opacity</p:attrName>
                                        </p:attrNameLst>
                                      </p:cBhvr>
                                      <p:to>
                                        <p:strVal val="0.25"/>
                                      </p:to>
                                    </p:set>
                                    <p:animEffect filter="image" prLst="opacity: 0.25">
                                      <p:cBhvr rctx="IE">
                                        <p:cTn id="42" dur="indefinite"/>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nodeType="clickEffect">
                                  <p:stCondLst>
                                    <p:cond delay="0"/>
                                  </p:stCondLst>
                                  <p:endCondLst>
                                    <p:cond evt="onNext" delay="0">
                                      <p:tgtEl>
                                        <p:sldTgt/>
                                      </p:tgtEl>
                                    </p:cond>
                                  </p:endCondLst>
                                  <p:childTnLst>
                                    <p:set>
                                      <p:cBhvr>
                                        <p:cTn id="46" dur="indefinite"/>
                                        <p:tgtEl>
                                          <p:spTgt spid="239"/>
                                        </p:tgtEl>
                                        <p:attrNameLst>
                                          <p:attrName>style.opacity</p:attrName>
                                        </p:attrNameLst>
                                      </p:cBhvr>
                                      <p:to>
                                        <p:strVal val="0.25"/>
                                      </p:to>
                                    </p:set>
                                    <p:animEffect filter="image" prLst="opacity: 0.25">
                                      <p:cBhvr rctx="IE">
                                        <p:cTn id="47" dur="indefinite"/>
                                        <p:tgtEl>
                                          <p:spTgt spid="239"/>
                                        </p:tgtEl>
                                      </p:cBhvr>
                                    </p:animEffect>
                                  </p:childTnLst>
                                </p:cTn>
                              </p:par>
                              <p:par>
                                <p:cTn id="48" presetID="9" presetClass="emph" presetSubtype="0" grpId="1" nodeType="withEffect">
                                  <p:stCondLst>
                                    <p:cond delay="0"/>
                                  </p:stCondLst>
                                  <p:endCondLst>
                                    <p:cond evt="onNext" delay="0">
                                      <p:tgtEl>
                                        <p:sldTgt/>
                                      </p:tgtEl>
                                    </p:cond>
                                  </p:endCondLst>
                                  <p:childTnLst>
                                    <p:set>
                                      <p:cBhvr>
                                        <p:cTn id="49" dur="indefinite"/>
                                        <p:tgtEl>
                                          <p:spTgt spid="16"/>
                                        </p:tgtEl>
                                        <p:attrNameLst>
                                          <p:attrName>style.opacity</p:attrName>
                                        </p:attrNameLst>
                                      </p:cBhvr>
                                      <p:to>
                                        <p:strVal val="0.25"/>
                                      </p:to>
                                    </p:set>
                                    <p:animEffect filter="image" prLst="opacity: 0.25">
                                      <p:cBhvr rctx="IE">
                                        <p:cTn id="50" dur="indefinite"/>
                                        <p:tgtEl>
                                          <p:spTgt spid="16"/>
                                        </p:tgtEl>
                                      </p:cBhvr>
                                    </p:animEffect>
                                  </p:childTnLst>
                                </p:cTn>
                              </p:par>
                              <p:par>
                                <p:cTn id="51" presetID="9" presetClass="emph" presetSubtype="0" nodeType="withEffect">
                                  <p:stCondLst>
                                    <p:cond delay="0"/>
                                  </p:stCondLst>
                                  <p:endCondLst>
                                    <p:cond evt="onNext" delay="0">
                                      <p:tgtEl>
                                        <p:sldTgt/>
                                      </p:tgtEl>
                                    </p:cond>
                                  </p:endCondLst>
                                  <p:childTnLst>
                                    <p:set>
                                      <p:cBhvr>
                                        <p:cTn id="52" dur="indefinite"/>
                                        <p:tgtEl>
                                          <p:spTgt spid="17"/>
                                        </p:tgtEl>
                                        <p:attrNameLst>
                                          <p:attrName>style.opacity</p:attrName>
                                        </p:attrNameLst>
                                      </p:cBhvr>
                                      <p:to>
                                        <p:strVal val="0.25"/>
                                      </p:to>
                                    </p:set>
                                    <p:animEffect filter="image" prLst="opacity: 0.25">
                                      <p:cBhvr rctx="IE">
                                        <p:cTn id="53" dur="indefinite"/>
                                        <p:tgtEl>
                                          <p:spTgt spid="17"/>
                                        </p:tgtEl>
                                      </p:cBhvr>
                                    </p:animEffect>
                                  </p:childTnLst>
                                </p:cTn>
                              </p:par>
                              <p:par>
                                <p:cTn id="54" presetID="9" presetClass="emph" presetSubtype="0" grpId="1" nodeType="withEffect">
                                  <p:stCondLst>
                                    <p:cond delay="0"/>
                                  </p:stCondLst>
                                  <p:endCondLst>
                                    <p:cond evt="onNext" delay="0">
                                      <p:tgtEl>
                                        <p:sldTgt/>
                                      </p:tgtEl>
                                    </p:cond>
                                  </p:endCondLst>
                                  <p:childTnLst>
                                    <p:set>
                                      <p:cBhvr>
                                        <p:cTn id="55" dur="indefinite"/>
                                        <p:tgtEl>
                                          <p:spTgt spid="12"/>
                                        </p:tgtEl>
                                        <p:attrNameLst>
                                          <p:attrName>style.opacity</p:attrName>
                                        </p:attrNameLst>
                                      </p:cBhvr>
                                      <p:to>
                                        <p:strVal val="0.25"/>
                                      </p:to>
                                    </p:set>
                                    <p:animEffect filter="image" prLst="opacity: 0.25">
                                      <p:cBhvr rctx="IE">
                                        <p:cTn id="56" dur="indefinite"/>
                                        <p:tgtEl>
                                          <p:spTgt spid="12"/>
                                        </p:tgtEl>
                                      </p:cBhvr>
                                    </p:animEffect>
                                  </p:childTnLst>
                                </p:cTn>
                              </p:par>
                              <p:par>
                                <p:cTn id="57" presetID="9" presetClass="emph" presetSubtype="0" nodeType="withEffect">
                                  <p:stCondLst>
                                    <p:cond delay="0"/>
                                  </p:stCondLst>
                                  <p:endCondLst>
                                    <p:cond evt="onNext" delay="0">
                                      <p:tgtEl>
                                        <p:sldTgt/>
                                      </p:tgtEl>
                                    </p:cond>
                                  </p:endCondLst>
                                  <p:childTnLst>
                                    <p:set>
                                      <p:cBhvr>
                                        <p:cTn id="58" dur="indefinite"/>
                                        <p:tgtEl>
                                          <p:spTgt spid="27"/>
                                        </p:tgtEl>
                                        <p:attrNameLst>
                                          <p:attrName>style.opacity</p:attrName>
                                        </p:attrNameLst>
                                      </p:cBhvr>
                                      <p:to>
                                        <p:strVal val="0.25"/>
                                      </p:to>
                                    </p:set>
                                    <p:animEffect filter="image" prLst="opacity: 0.25">
                                      <p:cBhvr rctx="IE">
                                        <p:cTn id="59" dur="indefinite"/>
                                        <p:tgtEl>
                                          <p:spTgt spid="27"/>
                                        </p:tgtEl>
                                      </p:cBhvr>
                                    </p:animEffect>
                                  </p:childTnLst>
                                </p:cTn>
                              </p:par>
                              <p:par>
                                <p:cTn id="60" presetID="9" presetClass="emph" presetSubtype="0" grpId="2" nodeType="withEffect">
                                  <p:stCondLst>
                                    <p:cond delay="0"/>
                                  </p:stCondLst>
                                  <p:endCondLst>
                                    <p:cond evt="onNext" delay="0">
                                      <p:tgtEl>
                                        <p:sldTgt/>
                                      </p:tgtEl>
                                    </p:cond>
                                  </p:endCondLst>
                                  <p:childTnLst>
                                    <p:set>
                                      <p:cBhvr>
                                        <p:cTn id="61" dur="indefinite"/>
                                        <p:tgtEl>
                                          <p:spTgt spid="19"/>
                                        </p:tgtEl>
                                        <p:attrNameLst>
                                          <p:attrName>style.opacity</p:attrName>
                                        </p:attrNameLst>
                                      </p:cBhvr>
                                      <p:to>
                                        <p:strVal val="0.25"/>
                                      </p:to>
                                    </p:set>
                                    <p:animEffect filter="image" prLst="opacity: 0.25">
                                      <p:cBhvr rctx="IE">
                                        <p:cTn id="62" dur="indefinite"/>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mph" presetSubtype="0" grpId="2" nodeType="clickEffect">
                                  <p:stCondLst>
                                    <p:cond delay="0"/>
                                  </p:stCondLst>
                                  <p:endCondLst>
                                    <p:cond evt="onNext" delay="0">
                                      <p:tgtEl>
                                        <p:sldTgt/>
                                      </p:tgtEl>
                                    </p:cond>
                                  </p:endCondLst>
                                  <p:childTnLst>
                                    <p:set>
                                      <p:cBhvr>
                                        <p:cTn id="66" dur="indefinite"/>
                                        <p:tgtEl>
                                          <p:spTgt spid="12"/>
                                        </p:tgtEl>
                                        <p:attrNameLst>
                                          <p:attrName>style.opacity</p:attrName>
                                        </p:attrNameLst>
                                      </p:cBhvr>
                                      <p:to>
                                        <p:strVal val="0.25"/>
                                      </p:to>
                                    </p:set>
                                    <p:animEffect filter="image" prLst="opacity: 0.25">
                                      <p:cBhvr rctx="IE">
                                        <p:cTn id="67" dur="indefinite"/>
                                        <p:tgtEl>
                                          <p:spTgt spid="12"/>
                                        </p:tgtEl>
                                      </p:cBhvr>
                                    </p:animEffect>
                                  </p:childTnLst>
                                </p:cTn>
                              </p:par>
                              <p:par>
                                <p:cTn id="68" presetID="9" presetClass="emph" presetSubtype="0" nodeType="withEffect">
                                  <p:stCondLst>
                                    <p:cond delay="0"/>
                                  </p:stCondLst>
                                  <p:endCondLst>
                                    <p:cond evt="onNext" delay="0">
                                      <p:tgtEl>
                                        <p:sldTgt/>
                                      </p:tgtEl>
                                    </p:cond>
                                  </p:endCondLst>
                                  <p:childTnLst>
                                    <p:set>
                                      <p:cBhvr>
                                        <p:cTn id="69" dur="indefinite"/>
                                        <p:tgtEl>
                                          <p:spTgt spid="17"/>
                                        </p:tgtEl>
                                        <p:attrNameLst>
                                          <p:attrName>style.opacity</p:attrName>
                                        </p:attrNameLst>
                                      </p:cBhvr>
                                      <p:to>
                                        <p:strVal val="0.25"/>
                                      </p:to>
                                    </p:set>
                                    <p:animEffect filter="image" prLst="opacity: 0.25">
                                      <p:cBhvr rctx="IE">
                                        <p:cTn id="70" dur="indefinite"/>
                                        <p:tgtEl>
                                          <p:spTgt spid="17"/>
                                        </p:tgtEl>
                                      </p:cBhvr>
                                    </p:animEffect>
                                  </p:childTnLst>
                                </p:cTn>
                              </p:par>
                              <p:par>
                                <p:cTn id="71" presetID="9" presetClass="emph" presetSubtype="0" nodeType="withEffect">
                                  <p:stCondLst>
                                    <p:cond delay="0"/>
                                  </p:stCondLst>
                                  <p:endCondLst>
                                    <p:cond evt="onNext" delay="0">
                                      <p:tgtEl>
                                        <p:sldTgt/>
                                      </p:tgtEl>
                                    </p:cond>
                                  </p:endCondLst>
                                  <p:childTnLst>
                                    <p:set>
                                      <p:cBhvr>
                                        <p:cTn id="72" dur="indefinite"/>
                                        <p:tgtEl>
                                          <p:spTgt spid="239"/>
                                        </p:tgtEl>
                                        <p:attrNameLst>
                                          <p:attrName>style.opacity</p:attrName>
                                        </p:attrNameLst>
                                      </p:cBhvr>
                                      <p:to>
                                        <p:strVal val="0.25"/>
                                      </p:to>
                                    </p:set>
                                    <p:animEffect filter="image" prLst="opacity: 0.25">
                                      <p:cBhvr rctx="IE">
                                        <p:cTn id="73" dur="indefinite"/>
                                        <p:tgtEl>
                                          <p:spTgt spid="239"/>
                                        </p:tgtEl>
                                      </p:cBhvr>
                                    </p:animEffect>
                                  </p:childTnLst>
                                </p:cTn>
                              </p:par>
                              <p:par>
                                <p:cTn id="74" presetID="9" presetClass="emph" presetSubtype="0" grpId="2" nodeType="withEffect">
                                  <p:stCondLst>
                                    <p:cond delay="0"/>
                                  </p:stCondLst>
                                  <p:endCondLst>
                                    <p:cond evt="onNext" delay="0">
                                      <p:tgtEl>
                                        <p:sldTgt/>
                                      </p:tgtEl>
                                    </p:cond>
                                  </p:endCondLst>
                                  <p:childTnLst>
                                    <p:set>
                                      <p:cBhvr>
                                        <p:cTn id="75" dur="indefinite"/>
                                        <p:tgtEl>
                                          <p:spTgt spid="16"/>
                                        </p:tgtEl>
                                        <p:attrNameLst>
                                          <p:attrName>style.opacity</p:attrName>
                                        </p:attrNameLst>
                                      </p:cBhvr>
                                      <p:to>
                                        <p:strVal val="0.25"/>
                                      </p:to>
                                    </p:set>
                                    <p:animEffect filter="image" prLst="opacity: 0.25">
                                      <p:cBhvr rctx="IE">
                                        <p:cTn id="76" dur="indefinite"/>
                                        <p:tgtEl>
                                          <p:spTgt spid="16"/>
                                        </p:tgtEl>
                                      </p:cBhvr>
                                    </p:animEffect>
                                  </p:childTnLst>
                                </p:cTn>
                              </p:par>
                              <p:par>
                                <p:cTn id="77" presetID="9" presetClass="emph" presetSubtype="0" nodeType="withEffect">
                                  <p:stCondLst>
                                    <p:cond delay="0"/>
                                  </p:stCondLst>
                                  <p:endCondLst>
                                    <p:cond evt="onNext" delay="0">
                                      <p:tgtEl>
                                        <p:sldTgt/>
                                      </p:tgtEl>
                                    </p:cond>
                                  </p:endCondLst>
                                  <p:childTnLst>
                                    <p:set>
                                      <p:cBhvr>
                                        <p:cTn id="78" dur="indefinite"/>
                                        <p:tgtEl>
                                          <p:spTgt spid="25"/>
                                        </p:tgtEl>
                                        <p:attrNameLst>
                                          <p:attrName>style.opacity</p:attrName>
                                        </p:attrNameLst>
                                      </p:cBhvr>
                                      <p:to>
                                        <p:strVal val="0.25"/>
                                      </p:to>
                                    </p:set>
                                    <p:animEffect filter="image" prLst="opacity: 0.25">
                                      <p:cBhvr rctx="IE">
                                        <p:cTn id="79" dur="indefinite"/>
                                        <p:tgtEl>
                                          <p:spTgt spid="25"/>
                                        </p:tgtEl>
                                      </p:cBhvr>
                                    </p:animEffect>
                                  </p:childTnLst>
                                </p:cTn>
                              </p:par>
                              <p:par>
                                <p:cTn id="80" presetID="9" presetClass="emph" presetSubtype="0" grpId="2" nodeType="withEffect">
                                  <p:stCondLst>
                                    <p:cond delay="0"/>
                                  </p:stCondLst>
                                  <p:endCondLst>
                                    <p:cond evt="onNext" delay="0">
                                      <p:tgtEl>
                                        <p:sldTgt/>
                                      </p:tgtEl>
                                    </p:cond>
                                  </p:endCondLst>
                                  <p:childTnLst>
                                    <p:set>
                                      <p:cBhvr>
                                        <p:cTn id="81" dur="indefinite"/>
                                        <p:tgtEl>
                                          <p:spTgt spid="15"/>
                                        </p:tgtEl>
                                        <p:attrNameLst>
                                          <p:attrName>style.opacity</p:attrName>
                                        </p:attrNameLst>
                                      </p:cBhvr>
                                      <p:to>
                                        <p:strVal val="0.25"/>
                                      </p:to>
                                    </p:set>
                                    <p:animEffect filter="image" prLst="opacity: 0.25">
                                      <p:cBhvr rctx="IE">
                                        <p:cTn id="82" dur="indefinite"/>
                                        <p:tgtEl>
                                          <p:spTgt spid="15"/>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mph" presetSubtype="0" nodeType="clickEffect">
                                  <p:stCondLst>
                                    <p:cond delay="0"/>
                                  </p:stCondLst>
                                  <p:childTnLst>
                                    <p:set>
                                      <p:cBhvr>
                                        <p:cTn id="86" dur="indefinite"/>
                                        <p:tgtEl>
                                          <p:spTgt spid="17"/>
                                        </p:tgtEl>
                                        <p:attrNameLst>
                                          <p:attrName>style.opacity</p:attrName>
                                        </p:attrNameLst>
                                      </p:cBhvr>
                                      <p:to>
                                        <p:strVal val="0.25"/>
                                      </p:to>
                                    </p:set>
                                    <p:animEffect filter="image" prLst="opacity: 0.25">
                                      <p:cBhvr rctx="IE">
                                        <p:cTn id="87" dur="indefinite"/>
                                        <p:tgtEl>
                                          <p:spTgt spid="17"/>
                                        </p:tgtEl>
                                      </p:cBhvr>
                                    </p:animEffect>
                                  </p:childTnLst>
                                </p:cTn>
                              </p:par>
                              <p:par>
                                <p:cTn id="88" presetID="9" presetClass="emph" presetSubtype="0" grpId="3" nodeType="withEffect">
                                  <p:stCondLst>
                                    <p:cond delay="0"/>
                                  </p:stCondLst>
                                  <p:childTnLst>
                                    <p:set>
                                      <p:cBhvr>
                                        <p:cTn id="89" dur="indefinite"/>
                                        <p:tgtEl>
                                          <p:spTgt spid="12"/>
                                        </p:tgtEl>
                                        <p:attrNameLst>
                                          <p:attrName>style.opacity</p:attrName>
                                        </p:attrNameLst>
                                      </p:cBhvr>
                                      <p:to>
                                        <p:strVal val="0.25"/>
                                      </p:to>
                                    </p:set>
                                    <p:animEffect filter="image" prLst="opacity: 0.25">
                                      <p:cBhvr rctx="IE">
                                        <p:cTn id="90" dur="indefinite"/>
                                        <p:tgtEl>
                                          <p:spTgt spid="12"/>
                                        </p:tgtEl>
                                      </p:cBhvr>
                                    </p:animEffect>
                                  </p:childTnLst>
                                </p:cTn>
                              </p:par>
                              <p:par>
                                <p:cTn id="91" presetID="9" presetClass="emph" presetSubtype="0" nodeType="withEffect">
                                  <p:stCondLst>
                                    <p:cond delay="0"/>
                                  </p:stCondLst>
                                  <p:childTnLst>
                                    <p:set>
                                      <p:cBhvr>
                                        <p:cTn id="92" dur="indefinite"/>
                                        <p:tgtEl>
                                          <p:spTgt spid="25"/>
                                        </p:tgtEl>
                                        <p:attrNameLst>
                                          <p:attrName>style.opacity</p:attrName>
                                        </p:attrNameLst>
                                      </p:cBhvr>
                                      <p:to>
                                        <p:strVal val="0.25"/>
                                      </p:to>
                                    </p:set>
                                    <p:animEffect filter="image" prLst="opacity: 0.25">
                                      <p:cBhvr rctx="IE">
                                        <p:cTn id="93" dur="indefinite"/>
                                        <p:tgtEl>
                                          <p:spTgt spid="25"/>
                                        </p:tgtEl>
                                      </p:cBhvr>
                                    </p:animEffect>
                                  </p:childTnLst>
                                </p:cTn>
                              </p:par>
                              <p:par>
                                <p:cTn id="94" presetID="9" presetClass="emph" presetSubtype="0" grpId="3" nodeType="withEffect">
                                  <p:stCondLst>
                                    <p:cond delay="0"/>
                                  </p:stCondLst>
                                  <p:childTnLst>
                                    <p:set>
                                      <p:cBhvr>
                                        <p:cTn id="95" dur="indefinite"/>
                                        <p:tgtEl>
                                          <p:spTgt spid="15"/>
                                        </p:tgtEl>
                                        <p:attrNameLst>
                                          <p:attrName>style.opacity</p:attrName>
                                        </p:attrNameLst>
                                      </p:cBhvr>
                                      <p:to>
                                        <p:strVal val="0.25"/>
                                      </p:to>
                                    </p:set>
                                    <p:animEffect filter="image" prLst="opacity: 0.25">
                                      <p:cBhvr rctx="IE">
                                        <p:cTn id="96" dur="indefinite"/>
                                        <p:tgtEl>
                                          <p:spTgt spid="15"/>
                                        </p:tgtEl>
                                      </p:cBhvr>
                                    </p:animEffect>
                                  </p:childTnLst>
                                </p:cTn>
                              </p:par>
                              <p:par>
                                <p:cTn id="97" presetID="9" presetClass="emph" presetSubtype="0" nodeType="withEffect">
                                  <p:stCondLst>
                                    <p:cond delay="0"/>
                                  </p:stCondLst>
                                  <p:childTnLst>
                                    <p:set>
                                      <p:cBhvr>
                                        <p:cTn id="98" dur="indefinite"/>
                                        <p:tgtEl>
                                          <p:spTgt spid="27"/>
                                        </p:tgtEl>
                                        <p:attrNameLst>
                                          <p:attrName>style.opacity</p:attrName>
                                        </p:attrNameLst>
                                      </p:cBhvr>
                                      <p:to>
                                        <p:strVal val="0.25"/>
                                      </p:to>
                                    </p:set>
                                    <p:animEffect filter="image" prLst="opacity: 0.25">
                                      <p:cBhvr rctx="IE">
                                        <p:cTn id="99" dur="indefinite"/>
                                        <p:tgtEl>
                                          <p:spTgt spid="27"/>
                                        </p:tgtEl>
                                      </p:cBhvr>
                                    </p:animEffect>
                                  </p:childTnLst>
                                </p:cTn>
                              </p:par>
                              <p:par>
                                <p:cTn id="100" presetID="9" presetClass="emph" presetSubtype="0" grpId="3" nodeType="withEffect">
                                  <p:stCondLst>
                                    <p:cond delay="0"/>
                                  </p:stCondLst>
                                  <p:childTnLst>
                                    <p:set>
                                      <p:cBhvr>
                                        <p:cTn id="101" dur="indefinite"/>
                                        <p:tgtEl>
                                          <p:spTgt spid="19"/>
                                        </p:tgtEl>
                                        <p:attrNameLst>
                                          <p:attrName>style.opacity</p:attrName>
                                        </p:attrNameLst>
                                      </p:cBhvr>
                                      <p:to>
                                        <p:strVal val="0.25"/>
                                      </p:to>
                                    </p:set>
                                    <p:animEffect filter="image" prLst="opacity: 0.25">
                                      <p:cBhvr rctx="IE">
                                        <p:cTn id="102"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5" grpId="0" animBg="1"/>
      <p:bldP spid="15" grpId="1" animBg="1"/>
      <p:bldP spid="15" grpId="2" animBg="1"/>
      <p:bldP spid="15" grpId="3" animBg="1"/>
      <p:bldP spid="16" grpId="0" animBg="1"/>
      <p:bldP spid="16" grpId="1" animBg="1"/>
      <p:bldP spid="16" grpId="2" animBg="1"/>
      <p:bldP spid="19" grpId="0" animBg="1"/>
      <p:bldP spid="19" grpId="1" animBg="1"/>
      <p:bldP spid="19" grpId="2" animBg="1"/>
      <p:bldP spid="19" grpId="3"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C9F370-2BF6-4B44-B19C-1BA1D2B252A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5" name="Content Placeholder 2">
            <a:extLst>
              <a:ext uri="{FF2B5EF4-FFF2-40B4-BE49-F238E27FC236}">
                <a16:creationId xmlns:a16="http://schemas.microsoft.com/office/drawing/2014/main" id="{15EA498C-9ECE-A743-825F-55E82B5205A8}"/>
              </a:ext>
            </a:extLst>
          </p:cNvPr>
          <p:cNvSpPr txBox="1">
            <a:spLocks/>
          </p:cNvSpPr>
          <p:nvPr/>
        </p:nvSpPr>
        <p:spPr>
          <a:xfrm>
            <a:off x="2362210" y="574385"/>
            <a:ext cx="7294408" cy="216448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RQ 2: Behaviors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How is providing removal explanations associated with </a:t>
            </a:r>
            <a: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user behavior</a:t>
            </a: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a:t>
            </a:r>
            <a:endPar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endParaRPr>
          </a:p>
        </p:txBody>
      </p:sp>
      <p:sp>
        <p:nvSpPr>
          <p:cNvPr id="9" name="Right Arrow 8">
            <a:extLst>
              <a:ext uri="{FF2B5EF4-FFF2-40B4-BE49-F238E27FC236}">
                <a16:creationId xmlns:a16="http://schemas.microsoft.com/office/drawing/2014/main" id="{BA263709-09E2-0547-8D0B-CB14B9853FB7}"/>
              </a:ext>
            </a:extLst>
          </p:cNvPr>
          <p:cNvSpPr/>
          <p:nvPr/>
        </p:nvSpPr>
        <p:spPr>
          <a:xfrm rot="5400000">
            <a:off x="5805697" y="2492403"/>
            <a:ext cx="584775"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3AA7638-FC3B-AD40-AA8E-EB1434988146}"/>
              </a:ext>
            </a:extLst>
          </p:cNvPr>
          <p:cNvSpPr/>
          <p:nvPr/>
        </p:nvSpPr>
        <p:spPr>
          <a:xfrm>
            <a:off x="2763982" y="3456428"/>
            <a:ext cx="6664031" cy="1000874"/>
          </a:xfrm>
          <a:prstGeom prst="rect">
            <a:avLst/>
          </a:prstGeom>
          <a:solidFill>
            <a:schemeClr val="bg2">
              <a:lumMod val="9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Does user u have a future post in subreddit s that is removed?</a:t>
            </a:r>
          </a:p>
        </p:txBody>
      </p:sp>
      <p:sp>
        <p:nvSpPr>
          <p:cNvPr id="2" name="Rectangle 1">
            <a:extLst>
              <a:ext uri="{FF2B5EF4-FFF2-40B4-BE49-F238E27FC236}">
                <a16:creationId xmlns:a16="http://schemas.microsoft.com/office/drawing/2014/main" id="{BC6FA993-9B85-DD40-9C1D-EC41730710CB}"/>
              </a:ext>
            </a:extLst>
          </p:cNvPr>
          <p:cNvSpPr/>
          <p:nvPr/>
        </p:nvSpPr>
        <p:spPr>
          <a:xfrm>
            <a:off x="4958993" y="1880441"/>
            <a:ext cx="2464855" cy="44038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4AD19CB-90A6-C845-B215-8176B33D520B}"/>
              </a:ext>
            </a:extLst>
          </p:cNvPr>
          <p:cNvSpPr txBox="1"/>
          <p:nvPr/>
        </p:nvSpPr>
        <p:spPr>
          <a:xfrm>
            <a:off x="3761656" y="2919765"/>
            <a:ext cx="4312642"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Future Removal (u, s)</a:t>
            </a:r>
          </a:p>
        </p:txBody>
      </p:sp>
      <p:sp>
        <p:nvSpPr>
          <p:cNvPr id="18" name="Rectangle 17">
            <a:extLst>
              <a:ext uri="{FF2B5EF4-FFF2-40B4-BE49-F238E27FC236}">
                <a16:creationId xmlns:a16="http://schemas.microsoft.com/office/drawing/2014/main" id="{432CF565-9342-624C-ACB7-D1571A447B20}"/>
              </a:ext>
            </a:extLst>
          </p:cNvPr>
          <p:cNvSpPr/>
          <p:nvPr/>
        </p:nvSpPr>
        <p:spPr>
          <a:xfrm>
            <a:off x="1822468" y="5713095"/>
            <a:ext cx="3417556" cy="816743"/>
          </a:xfrm>
          <a:prstGeom prst="rect">
            <a:avLst/>
          </a:prstGeom>
          <a:solidFill>
            <a:schemeClr val="bg2">
              <a:lumMod val="9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Logistic Regression</a:t>
            </a:r>
          </a:p>
        </p:txBody>
      </p:sp>
      <p:sp>
        <p:nvSpPr>
          <p:cNvPr id="19" name="Rectangle 18">
            <a:extLst>
              <a:ext uri="{FF2B5EF4-FFF2-40B4-BE49-F238E27FC236}">
                <a16:creationId xmlns:a16="http://schemas.microsoft.com/office/drawing/2014/main" id="{9655DFD5-79CF-3B46-8CC9-C527B3CE5BF0}"/>
              </a:ext>
            </a:extLst>
          </p:cNvPr>
          <p:cNvSpPr/>
          <p:nvPr/>
        </p:nvSpPr>
        <p:spPr>
          <a:xfrm>
            <a:off x="3761654" y="2954928"/>
            <a:ext cx="4312641" cy="44038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Arrow Connector 21">
            <a:extLst>
              <a:ext uri="{FF2B5EF4-FFF2-40B4-BE49-F238E27FC236}">
                <a16:creationId xmlns:a16="http://schemas.microsoft.com/office/drawing/2014/main" id="{06E9B729-FB65-FF43-B66E-79F3B47DFEE9}"/>
              </a:ext>
            </a:extLst>
          </p:cNvPr>
          <p:cNvCxnSpPr>
            <a:cxnSpLocks/>
          </p:cNvCxnSpPr>
          <p:nvPr/>
        </p:nvCxnSpPr>
        <p:spPr>
          <a:xfrm flipV="1">
            <a:off x="8131019" y="4607023"/>
            <a:ext cx="0" cy="759570"/>
          </a:xfrm>
          <a:prstGeom prst="straightConnector1">
            <a:avLst/>
          </a:prstGeom>
          <a:ln w="38100">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325E59E1-786E-5B40-B141-03C4A13394E1}"/>
              </a:ext>
            </a:extLst>
          </p:cNvPr>
          <p:cNvSpPr/>
          <p:nvPr/>
        </p:nvSpPr>
        <p:spPr>
          <a:xfrm>
            <a:off x="6600119" y="5516314"/>
            <a:ext cx="3061800" cy="1215506"/>
          </a:xfrm>
          <a:prstGeom prst="ellipse">
            <a:avLst/>
          </a:prstGeom>
          <a:solidFill>
            <a:srgbClr val="76D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Calibri" panose="020F0502020204030204"/>
                <a:ea typeface="+mn-ea"/>
                <a:cs typeface="+mn-cs"/>
              </a:rPr>
              <a:t>Dependent Variable</a:t>
            </a:r>
          </a:p>
        </p:txBody>
      </p:sp>
      <p:sp>
        <p:nvSpPr>
          <p:cNvPr id="16" name="Rectangle 15">
            <a:extLst>
              <a:ext uri="{FF2B5EF4-FFF2-40B4-BE49-F238E27FC236}">
                <a16:creationId xmlns:a16="http://schemas.microsoft.com/office/drawing/2014/main" id="{49B4283A-4AF9-164D-96A2-2ABAA28F7793}"/>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D9D48CF-4E9F-0D4D-B69E-C91D07F6293F}"/>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2</a:t>
            </a:r>
          </a:p>
        </p:txBody>
      </p:sp>
    </p:spTree>
    <p:extLst>
      <p:ext uri="{BB962C8B-B14F-4D97-AF65-F5344CB8AC3E}">
        <p14:creationId xmlns:p14="http://schemas.microsoft.com/office/powerpoint/2010/main" val="417576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animBg="1"/>
      <p:bldP spid="2" grpId="0" animBg="1"/>
      <p:bldP spid="3" grpId="0"/>
      <p:bldP spid="18" grpId="0" animBg="1"/>
      <p:bldP spid="19" grpId="0" animBg="1"/>
      <p:bldP spid="4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B4F0D-1ABD-284E-8513-2B5BAC3962E1}"/>
              </a:ext>
            </a:extLst>
          </p:cNvPr>
          <p:cNvSpPr>
            <a:spLocks noGrp="1"/>
          </p:cNvSpPr>
          <p:nvPr>
            <p:ph type="title"/>
          </p:nvPr>
        </p:nvSpPr>
        <p:spPr>
          <a:xfrm>
            <a:off x="838200" y="659398"/>
            <a:ext cx="10515600" cy="1325563"/>
          </a:xfrm>
        </p:spPr>
        <p:txBody>
          <a:bodyPr>
            <a:normAutofit/>
          </a:bodyPr>
          <a:lstStyle/>
          <a:p>
            <a:r>
              <a:rPr lang="en-US" dirty="0"/>
              <a:t>Control variables</a:t>
            </a:r>
          </a:p>
        </p:txBody>
      </p:sp>
      <p:sp>
        <p:nvSpPr>
          <p:cNvPr id="3" name="Content Placeholder 2">
            <a:extLst>
              <a:ext uri="{FF2B5EF4-FFF2-40B4-BE49-F238E27FC236}">
                <a16:creationId xmlns:a16="http://schemas.microsoft.com/office/drawing/2014/main" id="{94C8D024-DA1D-B645-9226-CCCA36F5D58F}"/>
              </a:ext>
            </a:extLst>
          </p:cNvPr>
          <p:cNvSpPr>
            <a:spLocks noGrp="1"/>
          </p:cNvSpPr>
          <p:nvPr>
            <p:ph idx="4294967295"/>
          </p:nvPr>
        </p:nvSpPr>
        <p:spPr>
          <a:xfrm>
            <a:off x="838200" y="1825625"/>
            <a:ext cx="10515600" cy="4351338"/>
          </a:xfrm>
        </p:spPr>
        <p:txBody>
          <a:bodyPr anchor="ctr"/>
          <a:lstStyle/>
          <a:p>
            <a:r>
              <a:rPr lang="en-US" dirty="0"/>
              <a:t>Subreddit Variables</a:t>
            </a:r>
          </a:p>
          <a:p>
            <a:pPr lvl="1"/>
            <a:r>
              <a:rPr lang="en-US" dirty="0"/>
              <a:t># Subreddit Subscribers</a:t>
            </a:r>
          </a:p>
          <a:p>
            <a:pPr lvl="1"/>
            <a:r>
              <a:rPr lang="en-US" dirty="0"/>
              <a:t># Subreddit Submissions</a:t>
            </a:r>
          </a:p>
          <a:p>
            <a:pPr lvl="1"/>
            <a:r>
              <a:rPr lang="en-US" dirty="0"/>
              <a:t>Net Subreddit Removal Rate</a:t>
            </a:r>
          </a:p>
          <a:p>
            <a:r>
              <a:rPr lang="en-US" dirty="0"/>
              <a:t>Post History Variables</a:t>
            </a:r>
          </a:p>
          <a:p>
            <a:pPr lvl="1"/>
            <a:r>
              <a:rPr lang="en-US" dirty="0"/>
              <a:t>Past Submissions by user </a:t>
            </a:r>
            <a:r>
              <a:rPr lang="en-US" i="1" dirty="0"/>
              <a:t>u</a:t>
            </a:r>
            <a:r>
              <a:rPr lang="en-US" dirty="0"/>
              <a:t> in subreddit </a:t>
            </a:r>
            <a:r>
              <a:rPr lang="en-US" i="1" dirty="0"/>
              <a:t>s</a:t>
            </a:r>
          </a:p>
          <a:p>
            <a:pPr lvl="1"/>
            <a:r>
              <a:rPr lang="en-US" dirty="0"/>
              <a:t>Avg. Past Score</a:t>
            </a:r>
          </a:p>
          <a:p>
            <a:pPr lvl="1"/>
            <a:r>
              <a:rPr lang="en-US" dirty="0"/>
              <a:t>Avg. Past Comments</a:t>
            </a:r>
          </a:p>
        </p:txBody>
      </p:sp>
      <p:sp>
        <p:nvSpPr>
          <p:cNvPr id="4" name="Slide Number Placeholder 3">
            <a:extLst>
              <a:ext uri="{FF2B5EF4-FFF2-40B4-BE49-F238E27FC236}">
                <a16:creationId xmlns:a16="http://schemas.microsoft.com/office/drawing/2014/main" id="{830AE81F-9507-504F-890D-A2F03A18B17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3ED692C-C0E5-C743-B0FC-E11C0885EE4E}"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5" name="Rectangle 4">
            <a:extLst>
              <a:ext uri="{FF2B5EF4-FFF2-40B4-BE49-F238E27FC236}">
                <a16:creationId xmlns:a16="http://schemas.microsoft.com/office/drawing/2014/main" id="{D518DC9E-476A-434E-8BFE-087D4E0A2A09}"/>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96DA35-CC64-BD4E-82C6-9A807A3E0586}"/>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2</a:t>
            </a:r>
          </a:p>
        </p:txBody>
      </p:sp>
    </p:spTree>
    <p:extLst>
      <p:ext uri="{BB962C8B-B14F-4D97-AF65-F5344CB8AC3E}">
        <p14:creationId xmlns:p14="http://schemas.microsoft.com/office/powerpoint/2010/main" val="17356245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F8029A-6D7E-B247-9441-85803DE436AA}"/>
              </a:ext>
            </a:extLst>
          </p:cNvPr>
          <p:cNvSpPr>
            <a:spLocks noGrp="1"/>
          </p:cNvSpPr>
          <p:nvPr>
            <p:ph type="title"/>
          </p:nvPr>
        </p:nvSpPr>
        <p:spPr/>
        <p:txBody>
          <a:bodyPr>
            <a:normAutofit/>
          </a:bodyPr>
          <a:lstStyle/>
          <a:p>
            <a:r>
              <a:rPr lang="en-US" dirty="0"/>
              <a:t>Findings</a:t>
            </a:r>
          </a:p>
        </p:txBody>
      </p:sp>
      <p:sp>
        <p:nvSpPr>
          <p:cNvPr id="5" name="Text Placeholder 4">
            <a:extLst>
              <a:ext uri="{FF2B5EF4-FFF2-40B4-BE49-F238E27FC236}">
                <a16:creationId xmlns:a16="http://schemas.microsoft.com/office/drawing/2014/main" id="{AA8EA52E-29D1-6E4E-B328-4A5BFF77E22C}"/>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7C1BF288-9B84-F049-B041-94F7C25E1F1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3ED692C-C0E5-C743-B0FC-E11C0885EE4E}"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6" name="Rectangle 5">
            <a:extLst>
              <a:ext uri="{FF2B5EF4-FFF2-40B4-BE49-F238E27FC236}">
                <a16:creationId xmlns:a16="http://schemas.microsoft.com/office/drawing/2014/main" id="{BFF0729E-33A4-4F47-8F67-899F4875156B}"/>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656A6B9-25D1-0E46-BCAF-C644ABA73E3E}"/>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2</a:t>
            </a:r>
          </a:p>
        </p:txBody>
      </p:sp>
    </p:spTree>
    <p:extLst>
      <p:ext uri="{BB962C8B-B14F-4D97-AF65-F5344CB8AC3E}">
        <p14:creationId xmlns:p14="http://schemas.microsoft.com/office/powerpoint/2010/main" val="1965120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9973500-D1A8-0347-BB39-E3BFFE5B7BAC}"/>
              </a:ext>
            </a:extLst>
          </p:cNvPr>
          <p:cNvSpPr/>
          <p:nvPr/>
        </p:nvSpPr>
        <p:spPr>
          <a:xfrm>
            <a:off x="3782680" y="4817895"/>
            <a:ext cx="4128655" cy="1069883"/>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     Future Removals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l-GR"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6.5% lower odds***)</a:t>
            </a:r>
            <a:endParaRPr kumimoji="0" lang="en-US" sz="32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endParaRPr>
          </a:p>
        </p:txBody>
      </p:sp>
      <p:sp>
        <p:nvSpPr>
          <p:cNvPr id="4" name="Slide Number Placeholder 3">
            <a:extLst>
              <a:ext uri="{FF2B5EF4-FFF2-40B4-BE49-F238E27FC236}">
                <a16:creationId xmlns:a16="http://schemas.microsoft.com/office/drawing/2014/main" id="{893F1233-9D34-844D-9F15-98F11AF1C28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2" name="Up Arrow 1">
            <a:extLst>
              <a:ext uri="{FF2B5EF4-FFF2-40B4-BE49-F238E27FC236}">
                <a16:creationId xmlns:a16="http://schemas.microsoft.com/office/drawing/2014/main" id="{7CCC2A32-B544-E142-9599-6C7EBF3BA469}"/>
              </a:ext>
            </a:extLst>
          </p:cNvPr>
          <p:cNvSpPr/>
          <p:nvPr/>
        </p:nvSpPr>
        <p:spPr>
          <a:xfrm rot="10800000">
            <a:off x="4370779" y="4987711"/>
            <a:ext cx="299840" cy="3651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C89E314-13A1-A444-9078-CA840D2BEDDC}"/>
              </a:ext>
            </a:extLst>
          </p:cNvPr>
          <p:cNvSpPr/>
          <p:nvPr/>
        </p:nvSpPr>
        <p:spPr>
          <a:xfrm>
            <a:off x="3782680" y="2513580"/>
            <a:ext cx="4128655" cy="1026787"/>
          </a:xfrm>
          <a:prstGeom prst="rect">
            <a:avLst/>
          </a:prstGeom>
          <a:solidFill>
            <a:srgbClr val="F5848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Explanation rate</a:t>
            </a:r>
          </a:p>
        </p:txBody>
      </p:sp>
      <p:sp>
        <p:nvSpPr>
          <p:cNvPr id="11" name="Right Arrow 10">
            <a:extLst>
              <a:ext uri="{FF2B5EF4-FFF2-40B4-BE49-F238E27FC236}">
                <a16:creationId xmlns:a16="http://schemas.microsoft.com/office/drawing/2014/main" id="{B210F0BC-D717-1147-9618-4B235B5DD82D}"/>
              </a:ext>
            </a:extLst>
          </p:cNvPr>
          <p:cNvSpPr/>
          <p:nvPr/>
        </p:nvSpPr>
        <p:spPr>
          <a:xfrm rot="5400000">
            <a:off x="5429594" y="3996690"/>
            <a:ext cx="834821" cy="405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1D958F7-7A37-7540-BFFB-00DFD77E4056}"/>
              </a:ext>
            </a:extLst>
          </p:cNvPr>
          <p:cNvSpPr txBox="1"/>
          <p:nvPr/>
        </p:nvSpPr>
        <p:spPr>
          <a:xfrm>
            <a:off x="1191491" y="870675"/>
            <a:ext cx="9670473" cy="1015663"/>
          </a:xfrm>
          <a:prstGeom prst="rect">
            <a:avLst/>
          </a:prstGeom>
          <a:solidFill>
            <a:srgbClr val="002C46"/>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rPr>
              <a:t>Explanation rate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rPr>
              <a:t>Proportion of removed posts that received explanations</a:t>
            </a:r>
          </a:p>
        </p:txBody>
      </p:sp>
      <p:sp>
        <p:nvSpPr>
          <p:cNvPr id="20" name="TextBox 19">
            <a:extLst>
              <a:ext uri="{FF2B5EF4-FFF2-40B4-BE49-F238E27FC236}">
                <a16:creationId xmlns:a16="http://schemas.microsoft.com/office/drawing/2014/main" id="{82FEEFE8-B3A2-E14B-8525-53DAB97F87B0}"/>
              </a:ext>
            </a:extLst>
          </p:cNvPr>
          <p:cNvSpPr txBox="1"/>
          <p:nvPr/>
        </p:nvSpPr>
        <p:spPr>
          <a:xfrm>
            <a:off x="8465127" y="6356350"/>
            <a:ext cx="139814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 &lt; .001</a:t>
            </a:r>
          </a:p>
        </p:txBody>
      </p:sp>
      <p:sp>
        <p:nvSpPr>
          <p:cNvPr id="15" name="Up Arrow 14">
            <a:extLst>
              <a:ext uri="{FF2B5EF4-FFF2-40B4-BE49-F238E27FC236}">
                <a16:creationId xmlns:a16="http://schemas.microsoft.com/office/drawing/2014/main" id="{A3D9C85F-5B30-C645-B3A0-F1D2C8DE9A40}"/>
              </a:ext>
            </a:extLst>
          </p:cNvPr>
          <p:cNvSpPr/>
          <p:nvPr/>
        </p:nvSpPr>
        <p:spPr>
          <a:xfrm>
            <a:off x="3948728" y="2784197"/>
            <a:ext cx="299840" cy="3651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B7E5EA60-02A5-5841-9EC2-976898BFC60E}"/>
              </a:ext>
            </a:extLst>
          </p:cNvPr>
          <p:cNvSpPr txBox="1"/>
          <p:nvPr/>
        </p:nvSpPr>
        <p:spPr>
          <a:xfrm>
            <a:off x="4826627" y="6346097"/>
            <a:ext cx="290983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venir Next" panose="020B0503020202020204" pitchFamily="34" charset="0"/>
                <a:ea typeface="+mn-ea"/>
                <a:cs typeface="+mn-cs"/>
              </a:rPr>
              <a:t>Nagelkerke</a:t>
            </a:r>
            <a:r>
              <a:rPr kumimoji="0" lang="en-US" sz="16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 R Square = 0.187</a:t>
            </a:r>
          </a:p>
        </p:txBody>
      </p:sp>
      <p:sp>
        <p:nvSpPr>
          <p:cNvPr id="14" name="Rectangle 13">
            <a:extLst>
              <a:ext uri="{FF2B5EF4-FFF2-40B4-BE49-F238E27FC236}">
                <a16:creationId xmlns:a16="http://schemas.microsoft.com/office/drawing/2014/main" id="{C427DAA0-6128-E04B-A83C-1902AE6F5399}"/>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0162BA4-4661-614E-9562-DC438F3A204F}"/>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2</a:t>
            </a:r>
          </a:p>
        </p:txBody>
      </p:sp>
    </p:spTree>
    <p:extLst>
      <p:ext uri="{BB962C8B-B14F-4D97-AF65-F5344CB8AC3E}">
        <p14:creationId xmlns:p14="http://schemas.microsoft.com/office/powerpoint/2010/main" val="374794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10" grpId="0" animBg="1"/>
      <p:bldP spid="11" grpId="0" animBg="1"/>
      <p:bldP spid="20" grpId="0"/>
      <p:bldP spid="15" grpId="0" animBg="1"/>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49764686-1C14-4540-B587-12493A2717C3}"/>
              </a:ext>
            </a:extLst>
          </p:cNvPr>
          <p:cNvSpPr>
            <a:spLocks noGrp="1"/>
          </p:cNvSpPr>
          <p:nvPr>
            <p:ph type="title"/>
          </p:nvPr>
        </p:nvSpPr>
        <p:spPr>
          <a:xfrm>
            <a:off x="1388209" y="5554639"/>
            <a:ext cx="9654076" cy="982473"/>
          </a:xfrm>
        </p:spPr>
        <p:txBody>
          <a:bodyPr>
            <a:normAutofit/>
          </a:bodyPr>
          <a:lstStyle/>
          <a:p>
            <a:r>
              <a:rPr lang="en-US" sz="4000" dirty="0">
                <a:solidFill>
                  <a:srgbClr val="FFFFFF"/>
                </a:solidFill>
              </a:rPr>
              <a:t>Takeaway</a:t>
            </a:r>
          </a:p>
        </p:txBody>
      </p:sp>
      <p:sp>
        <p:nvSpPr>
          <p:cNvPr id="4" name="Content Placeholder 3">
            <a:extLst>
              <a:ext uri="{FF2B5EF4-FFF2-40B4-BE49-F238E27FC236}">
                <a16:creationId xmlns:a16="http://schemas.microsoft.com/office/drawing/2014/main" id="{A1977910-67F9-C046-9364-A4891B4754EB}"/>
              </a:ext>
            </a:extLst>
          </p:cNvPr>
          <p:cNvSpPr>
            <a:spLocks noGrp="1"/>
          </p:cNvSpPr>
          <p:nvPr>
            <p:ph idx="1"/>
          </p:nvPr>
        </p:nvSpPr>
        <p:spPr>
          <a:xfrm>
            <a:off x="829270" y="871531"/>
            <a:ext cx="10516849" cy="3837904"/>
          </a:xfrm>
        </p:spPr>
        <p:txBody>
          <a:bodyPr anchor="ctr">
            <a:normAutofit/>
          </a:bodyPr>
          <a:lstStyle/>
          <a:p>
            <a:pPr marL="0" indent="0" algn="ctr">
              <a:buNone/>
            </a:pPr>
            <a:r>
              <a:rPr lang="en-US" sz="4400" b="1" dirty="0"/>
              <a:t>Explanations are linked to </a:t>
            </a:r>
          </a:p>
          <a:p>
            <a:pPr marL="0" indent="0" algn="ctr">
              <a:buNone/>
            </a:pPr>
            <a:r>
              <a:rPr lang="en-US" sz="4400" b="1" dirty="0"/>
              <a:t>improved user behaviors</a:t>
            </a:r>
          </a:p>
        </p:txBody>
      </p:sp>
      <p:sp>
        <p:nvSpPr>
          <p:cNvPr id="10" name="Rectangle 9">
            <a:extLst>
              <a:ext uri="{FF2B5EF4-FFF2-40B4-BE49-F238E27FC236}">
                <a16:creationId xmlns:a16="http://schemas.microsoft.com/office/drawing/2014/main" id="{2A78FEDA-9E76-C641-B750-09A1B87B6EF8}"/>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CE9CB51-97B5-BE45-87AA-2B319B6E8075}"/>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Transparency: Study 2</a:t>
            </a:r>
          </a:p>
        </p:txBody>
      </p:sp>
    </p:spTree>
    <p:extLst>
      <p:ext uri="{BB962C8B-B14F-4D97-AF65-F5344CB8AC3E}">
        <p14:creationId xmlns:p14="http://schemas.microsoft.com/office/powerpoint/2010/main" val="33574614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9973500-D1A8-0347-BB39-E3BFFE5B7BAC}"/>
              </a:ext>
            </a:extLst>
          </p:cNvPr>
          <p:cNvSpPr/>
          <p:nvPr/>
        </p:nvSpPr>
        <p:spPr>
          <a:xfrm>
            <a:off x="4052353" y="5119037"/>
            <a:ext cx="4128655" cy="1069883"/>
          </a:xfrm>
          <a:prstGeom prst="rect">
            <a:avLst/>
          </a:prstGeom>
          <a:solidFill>
            <a:srgbClr val="84F3F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     Future Removals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l-GR"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Not significant)</a:t>
            </a:r>
            <a:endParaRPr kumimoji="0" lang="en-US" sz="32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endParaRPr>
          </a:p>
        </p:txBody>
      </p:sp>
      <p:sp>
        <p:nvSpPr>
          <p:cNvPr id="4" name="Slide Number Placeholder 3">
            <a:extLst>
              <a:ext uri="{FF2B5EF4-FFF2-40B4-BE49-F238E27FC236}">
                <a16:creationId xmlns:a16="http://schemas.microsoft.com/office/drawing/2014/main" id="{893F1233-9D34-844D-9F15-98F11AF1C28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10" name="Rectangle 9">
            <a:extLst>
              <a:ext uri="{FF2B5EF4-FFF2-40B4-BE49-F238E27FC236}">
                <a16:creationId xmlns:a16="http://schemas.microsoft.com/office/drawing/2014/main" id="{FC89E314-13A1-A444-9078-CA840D2BEDDC}"/>
              </a:ext>
            </a:extLst>
          </p:cNvPr>
          <p:cNvSpPr/>
          <p:nvPr/>
        </p:nvSpPr>
        <p:spPr>
          <a:xfrm>
            <a:off x="4052353" y="2814722"/>
            <a:ext cx="4128655" cy="1026787"/>
          </a:xfrm>
          <a:prstGeom prst="rect">
            <a:avLst/>
          </a:prstGeom>
          <a:solidFill>
            <a:srgbClr val="F5848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Explanation by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bot rate</a:t>
            </a:r>
          </a:p>
        </p:txBody>
      </p:sp>
      <p:sp>
        <p:nvSpPr>
          <p:cNvPr id="11" name="Right Arrow 10">
            <a:extLst>
              <a:ext uri="{FF2B5EF4-FFF2-40B4-BE49-F238E27FC236}">
                <a16:creationId xmlns:a16="http://schemas.microsoft.com/office/drawing/2014/main" id="{B210F0BC-D717-1147-9618-4B235B5DD82D}"/>
              </a:ext>
            </a:extLst>
          </p:cNvPr>
          <p:cNvSpPr/>
          <p:nvPr/>
        </p:nvSpPr>
        <p:spPr>
          <a:xfrm rot="5400000">
            <a:off x="5699267" y="4297832"/>
            <a:ext cx="834821" cy="405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1D958F7-7A37-7540-BFFB-00DFD77E4056}"/>
              </a:ext>
            </a:extLst>
          </p:cNvPr>
          <p:cNvSpPr txBox="1"/>
          <p:nvPr/>
        </p:nvSpPr>
        <p:spPr>
          <a:xfrm>
            <a:off x="1191491" y="756375"/>
            <a:ext cx="9670473" cy="1015663"/>
          </a:xfrm>
          <a:prstGeom prst="rect">
            <a:avLst/>
          </a:prstGeom>
          <a:solidFill>
            <a:srgbClr val="002C46"/>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rPr>
              <a:t>Explanation by bot rate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rPr>
              <a:t>Proportion of explanations that are provided by bots</a:t>
            </a:r>
          </a:p>
        </p:txBody>
      </p:sp>
      <p:sp>
        <p:nvSpPr>
          <p:cNvPr id="15" name="Up Arrow 14">
            <a:extLst>
              <a:ext uri="{FF2B5EF4-FFF2-40B4-BE49-F238E27FC236}">
                <a16:creationId xmlns:a16="http://schemas.microsoft.com/office/drawing/2014/main" id="{A3D9C85F-5B30-C645-B3A0-F1D2C8DE9A40}"/>
              </a:ext>
            </a:extLst>
          </p:cNvPr>
          <p:cNvSpPr/>
          <p:nvPr/>
        </p:nvSpPr>
        <p:spPr>
          <a:xfrm>
            <a:off x="4526888" y="2973980"/>
            <a:ext cx="304294" cy="6068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B7E5EA60-02A5-5841-9EC2-976898BFC60E}"/>
              </a:ext>
            </a:extLst>
          </p:cNvPr>
          <p:cNvSpPr txBox="1"/>
          <p:nvPr/>
        </p:nvSpPr>
        <p:spPr>
          <a:xfrm>
            <a:off x="4826627" y="6346097"/>
            <a:ext cx="290983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venir Next" panose="020B0503020202020204" pitchFamily="34" charset="0"/>
                <a:ea typeface="+mn-ea"/>
                <a:cs typeface="+mn-cs"/>
              </a:rPr>
              <a:t>Nagelkerke</a:t>
            </a:r>
            <a:r>
              <a:rPr kumimoji="0" lang="en-US" sz="16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 R Square = 0.231</a:t>
            </a:r>
          </a:p>
        </p:txBody>
      </p:sp>
      <p:sp>
        <p:nvSpPr>
          <p:cNvPr id="14" name="Rectangle 13">
            <a:extLst>
              <a:ext uri="{FF2B5EF4-FFF2-40B4-BE49-F238E27FC236}">
                <a16:creationId xmlns:a16="http://schemas.microsoft.com/office/drawing/2014/main" id="{6AF7566E-7D8B-E447-81F7-C82627F53D43}"/>
              </a:ext>
            </a:extLst>
          </p:cNvPr>
          <p:cNvSpPr/>
          <p:nvPr/>
        </p:nvSpPr>
        <p:spPr>
          <a:xfrm>
            <a:off x="4492001" y="5285676"/>
            <a:ext cx="37406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a:t>
            </a:r>
          </a:p>
        </p:txBody>
      </p:sp>
      <p:sp>
        <p:nvSpPr>
          <p:cNvPr id="16" name="Rectangle 15">
            <a:extLst>
              <a:ext uri="{FF2B5EF4-FFF2-40B4-BE49-F238E27FC236}">
                <a16:creationId xmlns:a16="http://schemas.microsoft.com/office/drawing/2014/main" id="{1EBF76F2-F05F-E84E-8AC7-E94069D77B33}"/>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0D55E05-9CF8-A54A-B056-8A0816C307A9}"/>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2</a:t>
            </a:r>
          </a:p>
        </p:txBody>
      </p:sp>
    </p:spTree>
    <p:extLst>
      <p:ext uri="{BB962C8B-B14F-4D97-AF65-F5344CB8AC3E}">
        <p14:creationId xmlns:p14="http://schemas.microsoft.com/office/powerpoint/2010/main" val="148023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11" grpId="0" animBg="1"/>
      <p:bldP spid="15" grpId="0" animBg="1"/>
      <p:bldP spid="17" grpId="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49764686-1C14-4540-B587-12493A2717C3}"/>
              </a:ext>
            </a:extLst>
          </p:cNvPr>
          <p:cNvSpPr>
            <a:spLocks noGrp="1"/>
          </p:cNvSpPr>
          <p:nvPr>
            <p:ph type="title"/>
          </p:nvPr>
        </p:nvSpPr>
        <p:spPr>
          <a:xfrm>
            <a:off x="1388209" y="5554639"/>
            <a:ext cx="9654076" cy="982473"/>
          </a:xfrm>
        </p:spPr>
        <p:txBody>
          <a:bodyPr>
            <a:normAutofit/>
          </a:bodyPr>
          <a:lstStyle/>
          <a:p>
            <a:r>
              <a:rPr lang="en-US" sz="4000" dirty="0">
                <a:solidFill>
                  <a:srgbClr val="FFFFFF"/>
                </a:solidFill>
              </a:rPr>
              <a:t>Takeaway</a:t>
            </a:r>
          </a:p>
        </p:txBody>
      </p:sp>
      <p:sp>
        <p:nvSpPr>
          <p:cNvPr id="4" name="Content Placeholder 3">
            <a:extLst>
              <a:ext uri="{FF2B5EF4-FFF2-40B4-BE49-F238E27FC236}">
                <a16:creationId xmlns:a16="http://schemas.microsoft.com/office/drawing/2014/main" id="{A1977910-67F9-C046-9364-A4891B4754EB}"/>
              </a:ext>
            </a:extLst>
          </p:cNvPr>
          <p:cNvSpPr>
            <a:spLocks noGrp="1"/>
          </p:cNvSpPr>
          <p:nvPr>
            <p:ph idx="1"/>
          </p:nvPr>
        </p:nvSpPr>
        <p:spPr>
          <a:xfrm>
            <a:off x="829270" y="871531"/>
            <a:ext cx="10516849" cy="3837904"/>
          </a:xfrm>
        </p:spPr>
        <p:txBody>
          <a:bodyPr anchor="ctr">
            <a:normAutofit/>
          </a:bodyPr>
          <a:lstStyle/>
          <a:p>
            <a:pPr marL="0" indent="0" algn="ctr">
              <a:buNone/>
            </a:pPr>
            <a:r>
              <a:rPr lang="en-US" sz="4400" b="1" dirty="0"/>
              <a:t>Humans don’t have an advantage over bots in improving user behaviors</a:t>
            </a:r>
          </a:p>
        </p:txBody>
      </p:sp>
      <p:sp>
        <p:nvSpPr>
          <p:cNvPr id="10" name="Rectangle 9">
            <a:extLst>
              <a:ext uri="{FF2B5EF4-FFF2-40B4-BE49-F238E27FC236}">
                <a16:creationId xmlns:a16="http://schemas.microsoft.com/office/drawing/2014/main" id="{2A78FEDA-9E76-C641-B750-09A1B87B6EF8}"/>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E9CB51-97B5-BE45-87AA-2B319B6E8075}"/>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2</a:t>
            </a:r>
          </a:p>
        </p:txBody>
      </p:sp>
      <p:sp>
        <p:nvSpPr>
          <p:cNvPr id="12" name="Slide Number Placeholder 3">
            <a:extLst>
              <a:ext uri="{FF2B5EF4-FFF2-40B4-BE49-F238E27FC236}">
                <a16:creationId xmlns:a16="http://schemas.microsoft.com/office/drawing/2014/main" id="{34C7D1DD-48CD-3946-8113-88C444929A10}"/>
              </a:ext>
            </a:extLst>
          </p:cNvPr>
          <p:cNvSpPr>
            <a:spLocks noGrp="1"/>
          </p:cNvSpPr>
          <p:nvPr>
            <p:ph type="sldNum" sz="quarter" idx="12"/>
          </p:nvPr>
        </p:nvSpPr>
        <p:spPr>
          <a:xfrm>
            <a:off x="861060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4117448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2C46"/>
        </a:solidFill>
        <a:effectLst/>
      </p:bgPr>
    </p:bg>
    <p:spTree>
      <p:nvGrpSpPr>
        <p:cNvPr id="1" name=""/>
        <p:cNvGrpSpPr/>
        <p:nvPr/>
      </p:nvGrpSpPr>
      <p:grpSpPr>
        <a:xfrm>
          <a:off x="0" y="0"/>
          <a:ext cx="0" cy="0"/>
          <a:chOff x="0" y="0"/>
          <a:chExt cx="0" cy="0"/>
        </a:xfrm>
      </p:grpSpPr>
      <p:sp>
        <p:nvSpPr>
          <p:cNvPr id="218" name="Contributions"/>
          <p:cNvSpPr txBox="1"/>
          <p:nvPr/>
        </p:nvSpPr>
        <p:spPr>
          <a:xfrm>
            <a:off x="788684" y="760222"/>
            <a:ext cx="3026471" cy="60394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40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3456" b="1" i="0" u="none" strike="noStrike" kern="0" cap="none" spc="0" normalizeH="0" baseline="0" noProof="0" dirty="0">
                <a:ln>
                  <a:noFill/>
                </a:ln>
                <a:solidFill>
                  <a:srgbClr val="FFFFFF"/>
                </a:solidFill>
                <a:effectLst/>
                <a:uLnTx/>
                <a:uFillTx/>
                <a:latin typeface="Avenir Next"/>
                <a:sym typeface="Avenir Next"/>
              </a:rPr>
              <a:t>Contributions</a:t>
            </a:r>
          </a:p>
        </p:txBody>
      </p:sp>
      <p:sp>
        <p:nvSpPr>
          <p:cNvPr id="225" name="Study 1"/>
          <p:cNvSpPr txBox="1"/>
          <p:nvPr/>
        </p:nvSpPr>
        <p:spPr>
          <a:xfrm rot="16200000">
            <a:off x="597275" y="2201182"/>
            <a:ext cx="738986" cy="35131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1814" b="1" i="0" u="none" strike="noStrike" kern="0" cap="none" spc="0" normalizeH="0" baseline="0" noProof="0" dirty="0">
                <a:ln>
                  <a:noFill/>
                </a:ln>
                <a:solidFill>
                  <a:srgbClr val="FFFFFF"/>
                </a:solidFill>
                <a:effectLst/>
                <a:uLnTx/>
                <a:uFillTx/>
                <a:latin typeface="Avenir Next"/>
                <a:sym typeface="Avenir Next"/>
              </a:rPr>
              <a:t>Part</a:t>
            </a:r>
            <a:r>
              <a:rPr kumimoji="0" sz="1814" b="1" i="0" u="none" strike="noStrike" kern="0" cap="none" spc="0" normalizeH="0" baseline="0" noProof="0" dirty="0">
                <a:ln>
                  <a:noFill/>
                </a:ln>
                <a:solidFill>
                  <a:srgbClr val="FFFFFF"/>
                </a:solidFill>
                <a:effectLst/>
                <a:uLnTx/>
                <a:uFillTx/>
                <a:latin typeface="Avenir Next"/>
                <a:sym typeface="Avenir Next"/>
              </a:rPr>
              <a:t> 1</a:t>
            </a:r>
          </a:p>
        </p:txBody>
      </p:sp>
      <p:sp>
        <p:nvSpPr>
          <p:cNvPr id="227" name="Rectangle"/>
          <p:cNvSpPr/>
          <p:nvPr/>
        </p:nvSpPr>
        <p:spPr>
          <a:xfrm>
            <a:off x="934275" y="1622473"/>
            <a:ext cx="70702" cy="301465"/>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28" name="Rectangle"/>
          <p:cNvSpPr/>
          <p:nvPr/>
        </p:nvSpPr>
        <p:spPr>
          <a:xfrm rot="16200000">
            <a:off x="934275" y="1460140"/>
            <a:ext cx="64982" cy="389649"/>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29" name="Rectangle"/>
          <p:cNvSpPr/>
          <p:nvPr/>
        </p:nvSpPr>
        <p:spPr>
          <a:xfrm>
            <a:off x="934275" y="2885433"/>
            <a:ext cx="70702" cy="1993112"/>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30" name="Rectangle"/>
          <p:cNvSpPr/>
          <p:nvPr/>
        </p:nvSpPr>
        <p:spPr>
          <a:xfrm rot="16200000">
            <a:off x="934275" y="4686435"/>
            <a:ext cx="64982" cy="389650"/>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5" name="A Disclosure Decision-Making Framework (DDM) explaining stigmatized disclosures and support seeking on social media (CHI 18)">
            <a:extLst>
              <a:ext uri="{FF2B5EF4-FFF2-40B4-BE49-F238E27FC236}">
                <a16:creationId xmlns:a16="http://schemas.microsoft.com/office/drawing/2014/main" id="{91DA386B-4985-AA42-BF64-5F74C0AE3169}"/>
              </a:ext>
            </a:extLst>
          </p:cNvPr>
          <p:cNvSpPr txBox="1"/>
          <p:nvPr/>
        </p:nvSpPr>
        <p:spPr>
          <a:xfrm>
            <a:off x="6141029" y="1770894"/>
            <a:ext cx="2531023" cy="38856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Transparency =&gt;</a:t>
            </a:r>
            <a:endParaRPr kumimoji="0" sz="2419" b="0" i="0" u="none" strike="noStrike" kern="0" cap="none" spc="0" normalizeH="0" baseline="0" noProof="0" dirty="0">
              <a:ln>
                <a:noFill/>
              </a:ln>
              <a:solidFill>
                <a:srgbClr val="FFFFFF"/>
              </a:solidFill>
              <a:effectLst/>
              <a:uLnTx/>
              <a:uFillTx/>
              <a:latin typeface="Avenir Next"/>
              <a:sym typeface="Avenir Next"/>
            </a:endParaRPr>
          </a:p>
        </p:txBody>
      </p:sp>
      <p:pic>
        <p:nvPicPr>
          <p:cNvPr id="26" name="miscarriage1.jpg">
            <a:extLst>
              <a:ext uri="{FF2B5EF4-FFF2-40B4-BE49-F238E27FC236}">
                <a16:creationId xmlns:a16="http://schemas.microsoft.com/office/drawing/2014/main" id="{7DB1998D-6B90-8A45-9003-3A36F73531C3}"/>
              </a:ext>
            </a:extLst>
          </p:cNvPr>
          <p:cNvPicPr>
            <a:picLocks noChangeAspect="1"/>
          </p:cNvPicPr>
          <p:nvPr/>
        </p:nvPicPr>
        <p:blipFill>
          <a:blip r:embed="rId3"/>
          <a:srcRect/>
          <a:stretch/>
        </p:blipFill>
        <p:spPr>
          <a:xfrm>
            <a:off x="3939698" y="1651400"/>
            <a:ext cx="1642457" cy="907300"/>
          </a:xfrm>
          <a:prstGeom prst="rect">
            <a:avLst/>
          </a:prstGeom>
          <a:ln w="3175">
            <a:miter lim="400000"/>
          </a:ln>
        </p:spPr>
      </p:pic>
      <p:sp>
        <p:nvSpPr>
          <p:cNvPr id="29" name="Up Arrow 28">
            <a:extLst>
              <a:ext uri="{FF2B5EF4-FFF2-40B4-BE49-F238E27FC236}">
                <a16:creationId xmlns:a16="http://schemas.microsoft.com/office/drawing/2014/main" id="{27E91D6A-CE41-0147-97B0-FE6CC4C04252}"/>
              </a:ext>
            </a:extLst>
          </p:cNvPr>
          <p:cNvSpPr/>
          <p:nvPr/>
        </p:nvSpPr>
        <p:spPr>
          <a:xfrm>
            <a:off x="5814998" y="1703521"/>
            <a:ext cx="235974" cy="388569"/>
          </a:xfrm>
          <a:prstGeom prst="upArrow">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lvl="0" indent="0" algn="ctr" defTabSz="475423"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30" name="A Disclosure Decision-Making Framework (DDM) explaining stigmatized disclosures and support seeking on social media (CHI 18)">
            <a:extLst>
              <a:ext uri="{FF2B5EF4-FFF2-40B4-BE49-F238E27FC236}">
                <a16:creationId xmlns:a16="http://schemas.microsoft.com/office/drawing/2014/main" id="{D8AB2999-064F-4E4D-B1EF-C882C1FD0E03}"/>
              </a:ext>
            </a:extLst>
          </p:cNvPr>
          <p:cNvSpPr txBox="1"/>
          <p:nvPr/>
        </p:nvSpPr>
        <p:spPr>
          <a:xfrm>
            <a:off x="8641699" y="1621975"/>
            <a:ext cx="2834146" cy="68640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Improvements in user attitudes</a:t>
            </a:r>
            <a:endParaRPr kumimoji="0" sz="2419" b="0" i="0" u="none" strike="noStrike" kern="0" cap="none" spc="0" normalizeH="0" baseline="0" noProof="0" dirty="0">
              <a:ln>
                <a:noFill/>
              </a:ln>
              <a:solidFill>
                <a:srgbClr val="FFFFFF"/>
              </a:solidFill>
              <a:effectLst/>
              <a:uLnTx/>
              <a:uFillTx/>
              <a:latin typeface="Avenir Next"/>
              <a:sym typeface="Avenir Next"/>
            </a:endParaRPr>
          </a:p>
        </p:txBody>
      </p:sp>
      <p:sp>
        <p:nvSpPr>
          <p:cNvPr id="31" name="A Disclosure Decision-Making Framework (DDM) explaining stigmatized disclosures and support seeking on social media (CHI 18)">
            <a:extLst>
              <a:ext uri="{FF2B5EF4-FFF2-40B4-BE49-F238E27FC236}">
                <a16:creationId xmlns:a16="http://schemas.microsoft.com/office/drawing/2014/main" id="{1D7EB58D-61FF-5645-9C3B-1144126A602F}"/>
              </a:ext>
            </a:extLst>
          </p:cNvPr>
          <p:cNvSpPr txBox="1"/>
          <p:nvPr/>
        </p:nvSpPr>
        <p:spPr>
          <a:xfrm>
            <a:off x="6141028" y="3730998"/>
            <a:ext cx="2531023" cy="38856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Transparency =&gt;</a:t>
            </a:r>
            <a:endParaRPr kumimoji="0" sz="2419" b="0" i="0" u="none" strike="noStrike" kern="0" cap="none" spc="0" normalizeH="0" baseline="0" noProof="0" dirty="0">
              <a:ln>
                <a:noFill/>
              </a:ln>
              <a:solidFill>
                <a:srgbClr val="FFFFFF"/>
              </a:solidFill>
              <a:effectLst/>
              <a:uLnTx/>
              <a:uFillTx/>
              <a:latin typeface="Avenir Next"/>
              <a:sym typeface="Avenir Next"/>
            </a:endParaRPr>
          </a:p>
        </p:txBody>
      </p:sp>
      <p:pic>
        <p:nvPicPr>
          <p:cNvPr id="32" name="miscarriage1.jpg">
            <a:extLst>
              <a:ext uri="{FF2B5EF4-FFF2-40B4-BE49-F238E27FC236}">
                <a16:creationId xmlns:a16="http://schemas.microsoft.com/office/drawing/2014/main" id="{74681462-E6F6-7146-A8AC-A32CF12B54B2}"/>
              </a:ext>
            </a:extLst>
          </p:cNvPr>
          <p:cNvPicPr>
            <a:picLocks noChangeAspect="1"/>
          </p:cNvPicPr>
          <p:nvPr/>
        </p:nvPicPr>
        <p:blipFill>
          <a:blip r:embed="rId4"/>
          <a:srcRect/>
          <a:stretch/>
        </p:blipFill>
        <p:spPr>
          <a:xfrm>
            <a:off x="3939697" y="3479380"/>
            <a:ext cx="1732053" cy="907300"/>
          </a:xfrm>
          <a:prstGeom prst="rect">
            <a:avLst/>
          </a:prstGeom>
          <a:ln w="3175">
            <a:miter lim="400000"/>
          </a:ln>
        </p:spPr>
      </p:pic>
      <p:sp>
        <p:nvSpPr>
          <p:cNvPr id="33" name="Up Arrow 32">
            <a:extLst>
              <a:ext uri="{FF2B5EF4-FFF2-40B4-BE49-F238E27FC236}">
                <a16:creationId xmlns:a16="http://schemas.microsoft.com/office/drawing/2014/main" id="{6A500935-20B5-6548-8089-259CB2CDAC98}"/>
              </a:ext>
            </a:extLst>
          </p:cNvPr>
          <p:cNvSpPr/>
          <p:nvPr/>
        </p:nvSpPr>
        <p:spPr>
          <a:xfrm>
            <a:off x="5853379" y="3651410"/>
            <a:ext cx="235974" cy="388569"/>
          </a:xfrm>
          <a:prstGeom prst="upArrow">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lvl="0" indent="0" algn="ctr" defTabSz="475423"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34" name="A Disclosure Decision-Making Framework (DDM) explaining stigmatized disclosures and support seeking on social media (CHI 18)">
            <a:extLst>
              <a:ext uri="{FF2B5EF4-FFF2-40B4-BE49-F238E27FC236}">
                <a16:creationId xmlns:a16="http://schemas.microsoft.com/office/drawing/2014/main" id="{46EBF32E-A6F4-A94D-903C-E19B5E0ED0B2}"/>
              </a:ext>
            </a:extLst>
          </p:cNvPr>
          <p:cNvSpPr txBox="1"/>
          <p:nvPr/>
        </p:nvSpPr>
        <p:spPr>
          <a:xfrm>
            <a:off x="8672051" y="3561502"/>
            <a:ext cx="3174252" cy="68640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Improvements in </a:t>
            </a:r>
          </a:p>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user behaviors</a:t>
            </a:r>
            <a:endParaRPr kumimoji="0" sz="2419" b="0" i="0" u="none" strike="noStrike" kern="0" cap="none" spc="0" normalizeH="0" baseline="0" noProof="0" dirty="0">
              <a:ln>
                <a:noFill/>
              </a:ln>
              <a:solidFill>
                <a:srgbClr val="FFFFFF"/>
              </a:solidFill>
              <a:effectLst/>
              <a:uLnTx/>
              <a:uFillTx/>
              <a:latin typeface="Avenir Next"/>
              <a:sym typeface="Avenir Next"/>
            </a:endParaRPr>
          </a:p>
        </p:txBody>
      </p:sp>
      <p:sp>
        <p:nvSpPr>
          <p:cNvPr id="36" name="Rectangle 35">
            <a:extLst>
              <a:ext uri="{FF2B5EF4-FFF2-40B4-BE49-F238E27FC236}">
                <a16:creationId xmlns:a16="http://schemas.microsoft.com/office/drawing/2014/main" id="{0503CF53-8A35-DB49-8F6F-4982E4CB12CD}"/>
              </a:ext>
            </a:extLst>
          </p:cNvPr>
          <p:cNvSpPr/>
          <p:nvPr/>
        </p:nvSpPr>
        <p:spPr>
          <a:xfrm>
            <a:off x="1541316" y="2706774"/>
            <a:ext cx="1862041" cy="6039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Helvetica Neue Medium"/>
                <a:ea typeface="Helvetica Neue Medium"/>
                <a:cs typeface="Helvetica Neue Medium"/>
              </a:rPr>
              <a:t>Transparency</a:t>
            </a:r>
          </a:p>
        </p:txBody>
      </p:sp>
      <p:sp>
        <p:nvSpPr>
          <p:cNvPr id="27" name="Rectangle 26">
            <a:extLst>
              <a:ext uri="{FF2B5EF4-FFF2-40B4-BE49-F238E27FC236}">
                <a16:creationId xmlns:a16="http://schemas.microsoft.com/office/drawing/2014/main" id="{A4E928AC-31EF-FF47-AC59-1C3B729557C3}"/>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A247A45-C658-9345-8271-D3BCF5AC0D94}"/>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Transparency: Study 1&amp;2</a:t>
            </a:r>
          </a:p>
        </p:txBody>
      </p:sp>
      <p:sp>
        <p:nvSpPr>
          <p:cNvPr id="19" name="Slide Number Placeholder 3">
            <a:extLst>
              <a:ext uri="{FF2B5EF4-FFF2-40B4-BE49-F238E27FC236}">
                <a16:creationId xmlns:a16="http://schemas.microsoft.com/office/drawing/2014/main" id="{01E6D696-7FB3-3E41-A84C-22D66E02ACC6}"/>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457200">
              <a:defRPr/>
            </a:pPr>
            <a:fld id="{EEBB84EA-720A-924D-995C-2965551D1999}" type="slidenum">
              <a:rPr lang="en-US" sz="1200" smtClean="0">
                <a:solidFill>
                  <a:prstClr val="black">
                    <a:tint val="75000"/>
                  </a:prstClr>
                </a:solidFill>
                <a:latin typeface="Garamond" panose="02020404030301010803" pitchFamily="18" charset="0"/>
              </a:rPr>
              <a:pPr algn="r" defTabSz="457200">
                <a:defRPr/>
              </a:pPr>
              <a:t>57</a:t>
            </a:fld>
            <a:endParaRPr lang="en-US" sz="1200">
              <a:solidFill>
                <a:prstClr val="black">
                  <a:tint val="75000"/>
                </a:prstClr>
              </a:solidFill>
              <a:latin typeface="Garamond" panose="02020404030301010803" pitchFamily="18" charset="0"/>
            </a:endParaRPr>
          </a:p>
        </p:txBody>
      </p:sp>
    </p:spTree>
    <p:extLst>
      <p:ext uri="{BB962C8B-B14F-4D97-AF65-F5344CB8AC3E}">
        <p14:creationId xmlns:p14="http://schemas.microsoft.com/office/powerpoint/2010/main" val="351068444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2C46"/>
        </a:solidFill>
        <a:effectLst/>
      </p:bgPr>
    </p:bg>
    <p:spTree>
      <p:nvGrpSpPr>
        <p:cNvPr id="1" name=""/>
        <p:cNvGrpSpPr/>
        <p:nvPr/>
      </p:nvGrpSpPr>
      <p:grpSpPr>
        <a:xfrm>
          <a:off x="0" y="0"/>
          <a:ext cx="0" cy="0"/>
          <a:chOff x="0" y="0"/>
          <a:chExt cx="0" cy="0"/>
        </a:xfrm>
      </p:grpSpPr>
      <p:sp>
        <p:nvSpPr>
          <p:cNvPr id="538" name="Implications…"/>
          <p:cNvSpPr txBox="1"/>
          <p:nvPr/>
        </p:nvSpPr>
        <p:spPr>
          <a:xfrm>
            <a:off x="1811388" y="2786324"/>
            <a:ext cx="9030483" cy="128535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410765" hangingPunct="0">
              <a:lnSpc>
                <a:spcPct val="90000"/>
              </a:lnSpc>
              <a:defRPr sz="5000">
                <a:solidFill>
                  <a:srgbClr val="FFFFFF"/>
                </a:solidFill>
                <a:latin typeface="Avenir Next"/>
                <a:ea typeface="Avenir Next"/>
                <a:cs typeface="Avenir Next"/>
                <a:sym typeface="Avenir Next"/>
              </a:defRPr>
            </a:pPr>
            <a:r>
              <a:rPr sz="4320" b="1" kern="0" dirty="0">
                <a:solidFill>
                  <a:srgbClr val="FFFFFF"/>
                </a:solidFill>
                <a:latin typeface="Avenir Next"/>
                <a:sym typeface="Avenir Next"/>
              </a:rPr>
              <a:t>Implications</a:t>
            </a:r>
          </a:p>
          <a:p>
            <a:pPr defTabSz="410765" hangingPunct="0">
              <a:lnSpc>
                <a:spcPct val="90000"/>
              </a:lnSpc>
              <a:defRPr sz="5000" b="0">
                <a:solidFill>
                  <a:srgbClr val="FFFFFF"/>
                </a:solidFill>
                <a:latin typeface="Avenir Next"/>
                <a:ea typeface="Avenir Next"/>
                <a:cs typeface="Avenir Next"/>
                <a:sym typeface="Avenir Next"/>
              </a:defRPr>
            </a:pPr>
            <a:r>
              <a:rPr sz="4320" kern="0" dirty="0">
                <a:solidFill>
                  <a:srgbClr val="FFFFFF"/>
                </a:solidFill>
                <a:latin typeface="Avenir Next"/>
                <a:sym typeface="Avenir Next"/>
              </a:rPr>
              <a:t>Theoretical, Design, and </a:t>
            </a:r>
            <a:r>
              <a:rPr lang="en-US" sz="4320" kern="0" dirty="0">
                <a:solidFill>
                  <a:srgbClr val="FFFFFF"/>
                </a:solidFill>
                <a:latin typeface="Avenir Next"/>
                <a:sym typeface="Avenir Next"/>
              </a:rPr>
              <a:t>Policy</a:t>
            </a:r>
            <a:endParaRPr sz="4320" kern="0" dirty="0">
              <a:solidFill>
                <a:srgbClr val="FFFFFF"/>
              </a:solidFill>
              <a:latin typeface="Avenir Next"/>
              <a:sym typeface="Avenir Next"/>
            </a:endParaRPr>
          </a:p>
        </p:txBody>
      </p:sp>
      <p:sp>
        <p:nvSpPr>
          <p:cNvPr id="3" name="Rectangle 2">
            <a:extLst>
              <a:ext uri="{FF2B5EF4-FFF2-40B4-BE49-F238E27FC236}">
                <a16:creationId xmlns:a16="http://schemas.microsoft.com/office/drawing/2014/main" id="{44BA8F56-A614-494C-9089-61B01935E4F0}"/>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60B62EA-DC04-0442-944F-935C405D6003}"/>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Transparency: Study 1&amp;2</a:t>
            </a:r>
          </a:p>
        </p:txBody>
      </p:sp>
      <p:sp>
        <p:nvSpPr>
          <p:cNvPr id="5" name="Slide Number Placeholder 3">
            <a:extLst>
              <a:ext uri="{FF2B5EF4-FFF2-40B4-BE49-F238E27FC236}">
                <a16:creationId xmlns:a16="http://schemas.microsoft.com/office/drawing/2014/main" id="{4D08F3A9-D8B6-C740-804C-0FBC8DB48135}"/>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457200">
              <a:defRPr/>
            </a:pPr>
            <a:fld id="{EEBB84EA-720A-924D-995C-2965551D1999}" type="slidenum">
              <a:rPr lang="en-US" sz="1200" smtClean="0">
                <a:solidFill>
                  <a:prstClr val="black">
                    <a:tint val="75000"/>
                  </a:prstClr>
                </a:solidFill>
                <a:latin typeface="Garamond" panose="02020404030301010803" pitchFamily="18" charset="0"/>
              </a:rPr>
              <a:pPr algn="r" defTabSz="457200">
                <a:defRPr/>
              </a:pPr>
              <a:t>58</a:t>
            </a:fld>
            <a:endParaRPr lang="en-US" sz="1200">
              <a:solidFill>
                <a:prstClr val="black">
                  <a:tint val="75000"/>
                </a:prstClr>
              </a:solidFill>
              <a:latin typeface="Garamond" panose="02020404030301010803" pitchFamily="18" charset="0"/>
            </a:endParaRPr>
          </a:p>
        </p:txBody>
      </p:sp>
    </p:spTree>
    <p:extLst>
      <p:ext uri="{BB962C8B-B14F-4D97-AF65-F5344CB8AC3E}">
        <p14:creationId xmlns:p14="http://schemas.microsoft.com/office/powerpoint/2010/main" val="3169045339"/>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9764686-1C14-4540-B587-12493A2717C3}"/>
              </a:ext>
            </a:extLst>
          </p:cNvPr>
          <p:cNvSpPr>
            <a:spLocks noGrp="1"/>
          </p:cNvSpPr>
          <p:nvPr>
            <p:ph type="title"/>
          </p:nvPr>
        </p:nvSpPr>
        <p:spPr>
          <a:xfrm>
            <a:off x="1388209" y="5554639"/>
            <a:ext cx="9654076" cy="982473"/>
          </a:xfrm>
        </p:spPr>
        <p:txBody>
          <a:bodyPr>
            <a:normAutofit/>
          </a:bodyPr>
          <a:lstStyle/>
          <a:p>
            <a:r>
              <a:rPr lang="en-US" sz="4000">
                <a:solidFill>
                  <a:srgbClr val="FFFFFF"/>
                </a:solidFill>
              </a:rPr>
              <a:t>Implications</a:t>
            </a:r>
            <a:endParaRPr lang="en-US" sz="4000" dirty="0">
              <a:solidFill>
                <a:srgbClr val="FFFFFF"/>
              </a:solidFill>
            </a:endParaRPr>
          </a:p>
        </p:txBody>
      </p:sp>
      <p:sp>
        <p:nvSpPr>
          <p:cNvPr id="4" name="Content Placeholder 3">
            <a:extLst>
              <a:ext uri="{FF2B5EF4-FFF2-40B4-BE49-F238E27FC236}">
                <a16:creationId xmlns:a16="http://schemas.microsoft.com/office/drawing/2014/main" id="{A1977910-67F9-C046-9364-A4891B4754EB}"/>
              </a:ext>
            </a:extLst>
          </p:cNvPr>
          <p:cNvSpPr>
            <a:spLocks noGrp="1"/>
          </p:cNvSpPr>
          <p:nvPr>
            <p:ph idx="1"/>
          </p:nvPr>
        </p:nvSpPr>
        <p:spPr>
          <a:xfrm>
            <a:off x="829270" y="871531"/>
            <a:ext cx="10516849" cy="3837904"/>
          </a:xfrm>
        </p:spPr>
        <p:txBody>
          <a:bodyPr anchor="ctr">
            <a:normAutofit/>
          </a:bodyPr>
          <a:lstStyle/>
          <a:p>
            <a:pPr marL="0" indent="0">
              <a:buNone/>
            </a:pPr>
            <a:r>
              <a:rPr lang="en-US" sz="3200" b="1" dirty="0"/>
              <a:t>Transparency is a key concern for moderated users</a:t>
            </a:r>
          </a:p>
          <a:p>
            <a:pPr lvl="1"/>
            <a:r>
              <a:rPr lang="en-US" sz="2800" dirty="0"/>
              <a:t>Users care about being notified of post removals</a:t>
            </a:r>
          </a:p>
          <a:p>
            <a:pPr lvl="1"/>
            <a:r>
              <a:rPr lang="en-US" sz="2800" dirty="0"/>
              <a:t>Users care about receiving explanation for post removals</a:t>
            </a:r>
          </a:p>
        </p:txBody>
      </p:sp>
      <p:sp>
        <p:nvSpPr>
          <p:cNvPr id="10" name="Rectangle 9">
            <a:extLst>
              <a:ext uri="{FF2B5EF4-FFF2-40B4-BE49-F238E27FC236}">
                <a16:creationId xmlns:a16="http://schemas.microsoft.com/office/drawing/2014/main" id="{9A049012-E9EF-3744-8898-E1689D7D1341}"/>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FC9CA0-020F-4F46-B5A7-67CDF455CE66}"/>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1&amp;2</a:t>
            </a:r>
          </a:p>
        </p:txBody>
      </p:sp>
      <p:sp>
        <p:nvSpPr>
          <p:cNvPr id="12" name="Slide Number Placeholder 3">
            <a:extLst>
              <a:ext uri="{FF2B5EF4-FFF2-40B4-BE49-F238E27FC236}">
                <a16:creationId xmlns:a16="http://schemas.microsoft.com/office/drawing/2014/main" id="{7CA05037-BD67-C149-98C6-D7451EA55990}"/>
              </a:ext>
            </a:extLst>
          </p:cNvPr>
          <p:cNvSpPr>
            <a:spLocks noGrp="1"/>
          </p:cNvSpPr>
          <p:nvPr>
            <p:ph type="sldNum" sz="quarter" idx="12"/>
          </p:nvPr>
        </p:nvSpPr>
        <p:spPr>
          <a:xfrm>
            <a:off x="861060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314127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01A658-CB48-5D49-8973-4722E96ABC4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Avenir Next" panose="020B0503020202020204" pitchFamily="34" charset="0"/>
              </a:rPr>
              <a:t>What is content moderation?</a:t>
            </a:r>
          </a:p>
        </p:txBody>
      </p:sp>
      <p:sp>
        <p:nvSpPr>
          <p:cNvPr id="6" name="Content Placeholder 5">
            <a:extLst>
              <a:ext uri="{FF2B5EF4-FFF2-40B4-BE49-F238E27FC236}">
                <a16:creationId xmlns:a16="http://schemas.microsoft.com/office/drawing/2014/main" id="{779035CD-79D2-6B44-8FEE-A5C2C84ABC5C}"/>
              </a:ext>
            </a:extLst>
          </p:cNvPr>
          <p:cNvSpPr>
            <a:spLocks noGrp="1"/>
          </p:cNvSpPr>
          <p:nvPr>
            <p:ph sz="half" idx="2"/>
          </p:nvPr>
        </p:nvSpPr>
        <p:spPr>
          <a:xfrm>
            <a:off x="838200" y="1896515"/>
            <a:ext cx="5849725" cy="3881866"/>
          </a:xfrm>
        </p:spPr>
        <p:txBody>
          <a:bodyPr vert="horz" lIns="91440" tIns="45720" rIns="91440" bIns="45720" rtlCol="0" anchor="ctr">
            <a:noAutofit/>
          </a:bodyPr>
          <a:lstStyle/>
          <a:p>
            <a:pPr>
              <a:lnSpc>
                <a:spcPct val="100000"/>
              </a:lnSpc>
            </a:pPr>
            <a:r>
              <a:rPr lang="en-US" sz="2400" dirty="0">
                <a:latin typeface="Avenir Next" panose="020B0503020202020204" pitchFamily="34" charset="0"/>
              </a:rPr>
              <a:t>Organized practice of screening user-generated content posted to Internet sites in order to determine its appropriateness for that site (Roberts 2017)</a:t>
            </a:r>
          </a:p>
          <a:p>
            <a:pPr>
              <a:lnSpc>
                <a:spcPct val="100000"/>
              </a:lnSpc>
            </a:pPr>
            <a:r>
              <a:rPr lang="en-US" sz="2400" dirty="0"/>
              <a:t>A complex sociotechnical system</a:t>
            </a:r>
          </a:p>
          <a:p>
            <a:pPr lvl="1">
              <a:lnSpc>
                <a:spcPct val="100000"/>
              </a:lnSpc>
            </a:pPr>
            <a:r>
              <a:rPr lang="en-US" sz="2000" dirty="0">
                <a:latin typeface="Avenir Next" panose="020B0503020202020204" pitchFamily="34" charset="0"/>
              </a:rPr>
              <a:t>Admins</a:t>
            </a:r>
          </a:p>
          <a:p>
            <a:pPr lvl="1">
              <a:lnSpc>
                <a:spcPct val="100000"/>
              </a:lnSpc>
            </a:pPr>
            <a:r>
              <a:rPr lang="en-US" sz="2000" dirty="0"/>
              <a:t>Community guidelines</a:t>
            </a:r>
          </a:p>
          <a:p>
            <a:pPr lvl="1">
              <a:lnSpc>
                <a:spcPct val="100000"/>
              </a:lnSpc>
            </a:pPr>
            <a:r>
              <a:rPr lang="en-US" sz="2000" dirty="0"/>
              <a:t>Moderators</a:t>
            </a:r>
          </a:p>
          <a:p>
            <a:pPr lvl="1">
              <a:lnSpc>
                <a:spcPct val="100000"/>
              </a:lnSpc>
            </a:pPr>
            <a:r>
              <a:rPr lang="en-US" sz="2000" dirty="0"/>
              <a:t>Moderation bots</a:t>
            </a:r>
          </a:p>
          <a:p>
            <a:pPr lvl="1">
              <a:lnSpc>
                <a:spcPct val="100000"/>
              </a:lnSpc>
            </a:pPr>
            <a:r>
              <a:rPr lang="en-US" sz="2000" dirty="0"/>
              <a:t>Users</a:t>
            </a:r>
          </a:p>
        </p:txBody>
      </p:sp>
      <p:pic>
        <p:nvPicPr>
          <p:cNvPr id="8" name="Content Placeholder 7">
            <a:extLst>
              <a:ext uri="{FF2B5EF4-FFF2-40B4-BE49-F238E27FC236}">
                <a16:creationId xmlns:a16="http://schemas.microsoft.com/office/drawing/2014/main" id="{CE25E7F4-6FF2-5846-994C-867567F20932}"/>
              </a:ext>
            </a:extLst>
          </p:cNvPr>
          <p:cNvPicPr>
            <a:picLocks noGrp="1" noChangeAspect="1"/>
          </p:cNvPicPr>
          <p:nvPr>
            <p:ph sz="half" idx="1"/>
          </p:nvPr>
        </p:nvPicPr>
        <p:blipFill>
          <a:blip r:embed="rId3"/>
          <a:srcRect/>
          <a:stretch/>
        </p:blipFill>
        <p:spPr>
          <a:xfrm>
            <a:off x="7097756" y="2080327"/>
            <a:ext cx="5094244" cy="2697345"/>
          </a:xfrm>
          <a:prstGeom prst="rect">
            <a:avLst/>
          </a:prstGeom>
        </p:spPr>
      </p:pic>
      <p:sp>
        <p:nvSpPr>
          <p:cNvPr id="2" name="Slide Number Placeholder 1">
            <a:extLst>
              <a:ext uri="{FF2B5EF4-FFF2-40B4-BE49-F238E27FC236}">
                <a16:creationId xmlns:a16="http://schemas.microsoft.com/office/drawing/2014/main" id="{1E63DF51-4895-794E-A30D-AFD2459F20B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EEBB84EA-720A-924D-995C-2965551D1999}" type="slidenum">
              <a:rPr kumimoji="0" lang="en-US" sz="1200" b="0" i="0" u="none" strike="noStrike" kern="1200" cap="none" spc="0" normalizeH="0" baseline="0" noProof="0">
                <a:ln>
                  <a:noFill/>
                </a:ln>
                <a:solidFill>
                  <a:prstClr val="black"/>
                </a:solidFill>
                <a:effectLst/>
                <a:uLnTx/>
                <a:uFillTx/>
                <a:latin typeface="Avenir Next" panose="020B0503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endParaRPr>
          </a:p>
        </p:txBody>
      </p:sp>
      <p:sp>
        <p:nvSpPr>
          <p:cNvPr id="7" name="TextBox 6">
            <a:extLst>
              <a:ext uri="{FF2B5EF4-FFF2-40B4-BE49-F238E27FC236}">
                <a16:creationId xmlns:a16="http://schemas.microsoft.com/office/drawing/2014/main" id="{8A58514F-5682-1241-83B5-84AC8ED32E02}"/>
              </a:ext>
            </a:extLst>
          </p:cNvPr>
          <p:cNvSpPr txBox="1"/>
          <p:nvPr/>
        </p:nvSpPr>
        <p:spPr>
          <a:xfrm>
            <a:off x="694939" y="6093386"/>
            <a:ext cx="9100220" cy="369332"/>
          </a:xfrm>
          <a:prstGeom prst="rect">
            <a:avLst/>
          </a:prstGeom>
          <a:noFill/>
        </p:spPr>
        <p:txBody>
          <a:bodyPr wrap="square" rtlCol="0">
            <a:spAutoFit/>
          </a:bodyPr>
          <a:lstStyle/>
          <a:p>
            <a:r>
              <a:rPr lang="en-US" dirty="0">
                <a:latin typeface="Avenir Next" panose="020B0503020202020204" pitchFamily="34" charset="0"/>
              </a:rPr>
              <a:t>Roberts, Sarah (2017) Content Moderation. Encyclopedia of Big Data.</a:t>
            </a:r>
          </a:p>
        </p:txBody>
      </p:sp>
      <p:sp>
        <p:nvSpPr>
          <p:cNvPr id="9" name="Rectangle 8">
            <a:extLst>
              <a:ext uri="{FF2B5EF4-FFF2-40B4-BE49-F238E27FC236}">
                <a16:creationId xmlns:a16="http://schemas.microsoft.com/office/drawing/2014/main" id="{E3CAD8FA-7A70-A94B-BD31-D9E70B5948DD}"/>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3DACC7-FB9C-7B48-BD27-0F397E794928}"/>
              </a:ext>
            </a:extLst>
          </p:cNvPr>
          <p:cNvSpPr/>
          <p:nvPr/>
        </p:nvSpPr>
        <p:spPr>
          <a:xfrm>
            <a:off x="838198" y="166612"/>
            <a:ext cx="2334494" cy="321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Background</a:t>
            </a:r>
          </a:p>
        </p:txBody>
      </p:sp>
    </p:spTree>
    <p:extLst>
      <p:ext uri="{BB962C8B-B14F-4D97-AF65-F5344CB8AC3E}">
        <p14:creationId xmlns:p14="http://schemas.microsoft.com/office/powerpoint/2010/main" val="2252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9764686-1C14-4540-B587-12493A2717C3}"/>
              </a:ext>
            </a:extLst>
          </p:cNvPr>
          <p:cNvSpPr>
            <a:spLocks noGrp="1"/>
          </p:cNvSpPr>
          <p:nvPr>
            <p:ph type="title"/>
          </p:nvPr>
        </p:nvSpPr>
        <p:spPr>
          <a:xfrm>
            <a:off x="1388209" y="5554639"/>
            <a:ext cx="9654076" cy="982473"/>
          </a:xfrm>
        </p:spPr>
        <p:txBody>
          <a:bodyPr>
            <a:normAutofit/>
          </a:bodyPr>
          <a:lstStyle/>
          <a:p>
            <a:r>
              <a:rPr lang="en-US" sz="4000">
                <a:solidFill>
                  <a:srgbClr val="FFFFFF"/>
                </a:solidFill>
              </a:rPr>
              <a:t>Implications</a:t>
            </a:r>
            <a:endParaRPr lang="en-US" sz="4000" dirty="0">
              <a:solidFill>
                <a:srgbClr val="FFFFFF"/>
              </a:solidFill>
            </a:endParaRPr>
          </a:p>
        </p:txBody>
      </p:sp>
      <p:sp>
        <p:nvSpPr>
          <p:cNvPr id="4" name="Content Placeholder 3">
            <a:extLst>
              <a:ext uri="{FF2B5EF4-FFF2-40B4-BE49-F238E27FC236}">
                <a16:creationId xmlns:a16="http://schemas.microsoft.com/office/drawing/2014/main" id="{A1977910-67F9-C046-9364-A4891B4754EB}"/>
              </a:ext>
            </a:extLst>
          </p:cNvPr>
          <p:cNvSpPr>
            <a:spLocks noGrp="1"/>
          </p:cNvSpPr>
          <p:nvPr>
            <p:ph idx="1"/>
          </p:nvPr>
        </p:nvSpPr>
        <p:spPr>
          <a:xfrm>
            <a:off x="829271" y="871531"/>
            <a:ext cx="7796222" cy="3837904"/>
          </a:xfrm>
        </p:spPr>
        <p:txBody>
          <a:bodyPr anchor="ctr">
            <a:normAutofit/>
          </a:bodyPr>
          <a:lstStyle/>
          <a:p>
            <a:pPr marL="0" indent="0">
              <a:buNone/>
            </a:pPr>
            <a:r>
              <a:rPr lang="en-US" sz="3200" b="1" dirty="0"/>
              <a:t>Human mods have no advantage over bots for improving user attitudes or user behaviors</a:t>
            </a:r>
          </a:p>
          <a:p>
            <a:pPr lvl="1"/>
            <a:r>
              <a:rPr lang="en-US" sz="2800" dirty="0"/>
              <a:t>Opportunity for deploying tools for explanation</a:t>
            </a:r>
          </a:p>
          <a:p>
            <a:pPr lvl="1"/>
            <a:r>
              <a:rPr lang="en-US" sz="2800" dirty="0"/>
              <a:t>Explainable AI</a:t>
            </a:r>
          </a:p>
        </p:txBody>
      </p:sp>
      <p:pic>
        <p:nvPicPr>
          <p:cNvPr id="10" name="Content Placeholder 6" descr="A picture containing toy&#10;&#10;Description automatically generated">
            <a:extLst>
              <a:ext uri="{FF2B5EF4-FFF2-40B4-BE49-F238E27FC236}">
                <a16:creationId xmlns:a16="http://schemas.microsoft.com/office/drawing/2014/main" id="{15BB3845-9558-1A46-B7E1-DB13A0B93517}"/>
              </a:ext>
            </a:extLst>
          </p:cNvPr>
          <p:cNvPicPr>
            <a:picLocks noChangeAspect="1"/>
          </p:cNvPicPr>
          <p:nvPr/>
        </p:nvPicPr>
        <p:blipFill rotWithShape="1">
          <a:blip r:embed="rId2"/>
          <a:srcRect l="12450" r="50374" b="1"/>
          <a:stretch/>
        </p:blipFill>
        <p:spPr>
          <a:xfrm>
            <a:off x="8632160" y="3858"/>
            <a:ext cx="3566507" cy="5276365"/>
          </a:xfrm>
          <a:prstGeom prst="rect">
            <a:avLst/>
          </a:prstGeom>
          <a:effectLst/>
        </p:spPr>
      </p:pic>
      <p:sp>
        <p:nvSpPr>
          <p:cNvPr id="11" name="Rectangle 10">
            <a:extLst>
              <a:ext uri="{FF2B5EF4-FFF2-40B4-BE49-F238E27FC236}">
                <a16:creationId xmlns:a16="http://schemas.microsoft.com/office/drawing/2014/main" id="{C45F7988-9748-C147-B280-C44AE089FB51}"/>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E51FE5-6F9F-9444-8C4A-C4EAC3E29B53}"/>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1&amp;2</a:t>
            </a:r>
          </a:p>
        </p:txBody>
      </p:sp>
      <p:sp>
        <p:nvSpPr>
          <p:cNvPr id="13" name="Slide Number Placeholder 3">
            <a:extLst>
              <a:ext uri="{FF2B5EF4-FFF2-40B4-BE49-F238E27FC236}">
                <a16:creationId xmlns:a16="http://schemas.microsoft.com/office/drawing/2014/main" id="{822CC597-B285-4249-BF34-E96CDE3E13C1}"/>
              </a:ext>
            </a:extLst>
          </p:cNvPr>
          <p:cNvSpPr>
            <a:spLocks noGrp="1"/>
          </p:cNvSpPr>
          <p:nvPr>
            <p:ph type="sldNum" sz="quarter" idx="12"/>
          </p:nvPr>
        </p:nvSpPr>
        <p:spPr>
          <a:xfrm>
            <a:off x="861060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108548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9764686-1C14-4540-B587-12493A2717C3}"/>
              </a:ext>
            </a:extLst>
          </p:cNvPr>
          <p:cNvSpPr>
            <a:spLocks noGrp="1"/>
          </p:cNvSpPr>
          <p:nvPr>
            <p:ph type="title"/>
          </p:nvPr>
        </p:nvSpPr>
        <p:spPr>
          <a:xfrm>
            <a:off x="1388209" y="5554639"/>
            <a:ext cx="9654076" cy="982473"/>
          </a:xfrm>
        </p:spPr>
        <p:txBody>
          <a:bodyPr>
            <a:normAutofit/>
          </a:bodyPr>
          <a:lstStyle/>
          <a:p>
            <a:r>
              <a:rPr lang="en-US" sz="4000">
                <a:solidFill>
                  <a:srgbClr val="FFFFFF"/>
                </a:solidFill>
              </a:rPr>
              <a:t>Implications</a:t>
            </a:r>
            <a:endParaRPr lang="en-US" sz="4000" dirty="0">
              <a:solidFill>
                <a:srgbClr val="FFFFFF"/>
              </a:solidFill>
            </a:endParaRPr>
          </a:p>
        </p:txBody>
      </p:sp>
      <p:sp>
        <p:nvSpPr>
          <p:cNvPr id="4" name="Content Placeholder 3">
            <a:extLst>
              <a:ext uri="{FF2B5EF4-FFF2-40B4-BE49-F238E27FC236}">
                <a16:creationId xmlns:a16="http://schemas.microsoft.com/office/drawing/2014/main" id="{A1977910-67F9-C046-9364-A4891B4754EB}"/>
              </a:ext>
            </a:extLst>
          </p:cNvPr>
          <p:cNvSpPr>
            <a:spLocks noGrp="1"/>
          </p:cNvSpPr>
          <p:nvPr>
            <p:ph idx="1"/>
          </p:nvPr>
        </p:nvSpPr>
        <p:spPr>
          <a:xfrm>
            <a:off x="829270" y="871531"/>
            <a:ext cx="10516849" cy="1856171"/>
          </a:xfrm>
        </p:spPr>
        <p:txBody>
          <a:bodyPr anchor="ctr">
            <a:normAutofit/>
          </a:bodyPr>
          <a:lstStyle/>
          <a:p>
            <a:pPr marL="0" indent="0">
              <a:buNone/>
            </a:pPr>
            <a:r>
              <a:rPr lang="en-US" sz="3200" b="1" dirty="0"/>
              <a:t>Direct Impact on Communities</a:t>
            </a:r>
          </a:p>
          <a:p>
            <a:pPr lvl="1"/>
            <a:r>
              <a:rPr lang="en-US" sz="2800" dirty="0"/>
              <a:t>Moderators began offering removal explanations</a:t>
            </a:r>
          </a:p>
          <a:p>
            <a:pPr lvl="1"/>
            <a:r>
              <a:rPr lang="en-US" sz="2800" dirty="0"/>
              <a:t>r/</a:t>
            </a:r>
            <a:r>
              <a:rPr lang="en-US" sz="2800" dirty="0" err="1"/>
              <a:t>contrapoints</a:t>
            </a:r>
            <a:r>
              <a:rPr lang="en-US" sz="2800" dirty="0"/>
              <a:t> subsequently reduced hatred</a:t>
            </a:r>
          </a:p>
        </p:txBody>
      </p:sp>
      <p:sp>
        <p:nvSpPr>
          <p:cNvPr id="10" name="Rectangle 9">
            <a:extLst>
              <a:ext uri="{FF2B5EF4-FFF2-40B4-BE49-F238E27FC236}">
                <a16:creationId xmlns:a16="http://schemas.microsoft.com/office/drawing/2014/main" id="{94960D9B-5A57-184A-AB95-58E8E02BCCDC}"/>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2F40A3-AC7A-194C-9ECF-33886D7EBFF8}"/>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1&amp;2</a:t>
            </a:r>
          </a:p>
        </p:txBody>
      </p:sp>
      <p:sp>
        <p:nvSpPr>
          <p:cNvPr id="12" name="Slide Number Placeholder 3">
            <a:extLst>
              <a:ext uri="{FF2B5EF4-FFF2-40B4-BE49-F238E27FC236}">
                <a16:creationId xmlns:a16="http://schemas.microsoft.com/office/drawing/2014/main" id="{4CDC446A-6726-674A-BE7F-6C01021E7536}"/>
              </a:ext>
            </a:extLst>
          </p:cNvPr>
          <p:cNvSpPr>
            <a:spLocks noGrp="1"/>
          </p:cNvSpPr>
          <p:nvPr>
            <p:ph type="sldNum" sz="quarter" idx="12"/>
          </p:nvPr>
        </p:nvSpPr>
        <p:spPr>
          <a:xfrm>
            <a:off x="861060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pic>
        <p:nvPicPr>
          <p:cNvPr id="5" name="Picture 4" descr="Text, letter&#10;&#10;Description automatically generated">
            <a:extLst>
              <a:ext uri="{FF2B5EF4-FFF2-40B4-BE49-F238E27FC236}">
                <a16:creationId xmlns:a16="http://schemas.microsoft.com/office/drawing/2014/main" id="{B3C10501-6B87-2548-9DC7-D4D62E81ECE9}"/>
              </a:ext>
            </a:extLst>
          </p:cNvPr>
          <p:cNvPicPr>
            <a:picLocks noChangeAspect="1"/>
          </p:cNvPicPr>
          <p:nvPr/>
        </p:nvPicPr>
        <p:blipFill>
          <a:blip r:embed="rId3"/>
          <a:stretch>
            <a:fillRect/>
          </a:stretch>
        </p:blipFill>
        <p:spPr>
          <a:xfrm>
            <a:off x="1442633" y="2737840"/>
            <a:ext cx="8539567" cy="2391079"/>
          </a:xfrm>
          <a:prstGeom prst="rect">
            <a:avLst/>
          </a:prstGeom>
        </p:spPr>
      </p:pic>
    </p:spTree>
    <p:extLst>
      <p:ext uri="{BB962C8B-B14F-4D97-AF65-F5344CB8AC3E}">
        <p14:creationId xmlns:p14="http://schemas.microsoft.com/office/powerpoint/2010/main" val="348076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9764686-1C14-4540-B587-12493A2717C3}"/>
              </a:ext>
            </a:extLst>
          </p:cNvPr>
          <p:cNvSpPr>
            <a:spLocks noGrp="1"/>
          </p:cNvSpPr>
          <p:nvPr>
            <p:ph type="title"/>
          </p:nvPr>
        </p:nvSpPr>
        <p:spPr>
          <a:xfrm>
            <a:off x="1388209" y="5554639"/>
            <a:ext cx="9654076" cy="982473"/>
          </a:xfrm>
        </p:spPr>
        <p:txBody>
          <a:bodyPr>
            <a:normAutofit/>
          </a:bodyPr>
          <a:lstStyle/>
          <a:p>
            <a:r>
              <a:rPr lang="en-US" sz="4000">
                <a:solidFill>
                  <a:srgbClr val="FFFFFF"/>
                </a:solidFill>
              </a:rPr>
              <a:t>Implications</a:t>
            </a:r>
            <a:endParaRPr lang="en-US" sz="4000" dirty="0">
              <a:solidFill>
                <a:srgbClr val="FFFFFF"/>
              </a:solidFill>
            </a:endParaRPr>
          </a:p>
        </p:txBody>
      </p:sp>
      <p:sp>
        <p:nvSpPr>
          <p:cNvPr id="4" name="Content Placeholder 3">
            <a:extLst>
              <a:ext uri="{FF2B5EF4-FFF2-40B4-BE49-F238E27FC236}">
                <a16:creationId xmlns:a16="http://schemas.microsoft.com/office/drawing/2014/main" id="{A1977910-67F9-C046-9364-A4891B4754EB}"/>
              </a:ext>
            </a:extLst>
          </p:cNvPr>
          <p:cNvSpPr>
            <a:spLocks noGrp="1"/>
          </p:cNvSpPr>
          <p:nvPr>
            <p:ph idx="1"/>
          </p:nvPr>
        </p:nvSpPr>
        <p:spPr>
          <a:xfrm>
            <a:off x="829271" y="871531"/>
            <a:ext cx="5046873" cy="3837904"/>
          </a:xfrm>
        </p:spPr>
        <p:txBody>
          <a:bodyPr anchor="ctr">
            <a:normAutofit/>
          </a:bodyPr>
          <a:lstStyle/>
          <a:p>
            <a:pPr marL="0" indent="0">
              <a:buNone/>
            </a:pPr>
            <a:r>
              <a:rPr lang="en-US" sz="3200" b="1" dirty="0"/>
              <a:t>Moderation should shift from a punitive model to an educational model</a:t>
            </a:r>
          </a:p>
        </p:txBody>
      </p:sp>
      <p:pic>
        <p:nvPicPr>
          <p:cNvPr id="5" name="Picture 4" descr="A picture containing text, blackboard, person, green&#10;&#10;Description automatically generated">
            <a:extLst>
              <a:ext uri="{FF2B5EF4-FFF2-40B4-BE49-F238E27FC236}">
                <a16:creationId xmlns:a16="http://schemas.microsoft.com/office/drawing/2014/main" id="{0369671B-97E6-5142-9FB2-2A4B50529DEA}"/>
              </a:ext>
            </a:extLst>
          </p:cNvPr>
          <p:cNvPicPr>
            <a:picLocks noChangeAspect="1"/>
          </p:cNvPicPr>
          <p:nvPr/>
        </p:nvPicPr>
        <p:blipFill rotWithShape="1">
          <a:blip r:embed="rId3"/>
          <a:srcRect l="24165" r="2531"/>
          <a:stretch/>
        </p:blipFill>
        <p:spPr>
          <a:xfrm>
            <a:off x="6184101" y="0"/>
            <a:ext cx="6024509" cy="5262700"/>
          </a:xfrm>
          <a:prstGeom prst="rect">
            <a:avLst/>
          </a:prstGeom>
        </p:spPr>
      </p:pic>
      <p:sp>
        <p:nvSpPr>
          <p:cNvPr id="11" name="Rectangle 10">
            <a:extLst>
              <a:ext uri="{FF2B5EF4-FFF2-40B4-BE49-F238E27FC236}">
                <a16:creationId xmlns:a16="http://schemas.microsoft.com/office/drawing/2014/main" id="{E4246CCA-CFEB-8C44-BE6F-EAE9058D3A42}"/>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8EFDE7E-A6A4-7A42-9D89-40B79694EB44}"/>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1&amp;2</a:t>
            </a:r>
          </a:p>
        </p:txBody>
      </p:sp>
      <p:sp>
        <p:nvSpPr>
          <p:cNvPr id="13" name="Slide Number Placeholder 3">
            <a:extLst>
              <a:ext uri="{FF2B5EF4-FFF2-40B4-BE49-F238E27FC236}">
                <a16:creationId xmlns:a16="http://schemas.microsoft.com/office/drawing/2014/main" id="{BB7EC7A8-93C5-FA49-8402-7BA28B2E27C7}"/>
              </a:ext>
            </a:extLst>
          </p:cNvPr>
          <p:cNvSpPr>
            <a:spLocks noGrp="1"/>
          </p:cNvSpPr>
          <p:nvPr>
            <p:ph type="sldNum" sz="quarter" idx="12"/>
          </p:nvPr>
        </p:nvSpPr>
        <p:spPr>
          <a:xfrm>
            <a:off x="861060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14641671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9764686-1C14-4540-B587-12493A2717C3}"/>
              </a:ext>
            </a:extLst>
          </p:cNvPr>
          <p:cNvSpPr>
            <a:spLocks noGrp="1"/>
          </p:cNvSpPr>
          <p:nvPr>
            <p:ph type="title"/>
          </p:nvPr>
        </p:nvSpPr>
        <p:spPr>
          <a:xfrm>
            <a:off x="1388209" y="5554639"/>
            <a:ext cx="9654076" cy="982473"/>
          </a:xfrm>
        </p:spPr>
        <p:txBody>
          <a:bodyPr>
            <a:normAutofit/>
          </a:bodyPr>
          <a:lstStyle/>
          <a:p>
            <a:r>
              <a:rPr lang="en-US" sz="4000">
                <a:solidFill>
                  <a:srgbClr val="FFFFFF"/>
                </a:solidFill>
              </a:rPr>
              <a:t>Implications</a:t>
            </a:r>
            <a:endParaRPr lang="en-US" sz="4000" dirty="0">
              <a:solidFill>
                <a:srgbClr val="FFFFFF"/>
              </a:solidFill>
            </a:endParaRPr>
          </a:p>
        </p:txBody>
      </p:sp>
      <p:pic>
        <p:nvPicPr>
          <p:cNvPr id="5" name="Picture 4">
            <a:extLst>
              <a:ext uri="{FF2B5EF4-FFF2-40B4-BE49-F238E27FC236}">
                <a16:creationId xmlns:a16="http://schemas.microsoft.com/office/drawing/2014/main" id="{0369671B-97E6-5142-9FB2-2A4B50529DEA}"/>
              </a:ext>
            </a:extLst>
          </p:cNvPr>
          <p:cNvPicPr>
            <a:picLocks noChangeAspect="1"/>
          </p:cNvPicPr>
          <p:nvPr/>
        </p:nvPicPr>
        <p:blipFill rotWithShape="1">
          <a:blip r:embed="rId3"/>
          <a:srcRect l="3487" r="3487"/>
          <a:stretch/>
        </p:blipFill>
        <p:spPr>
          <a:xfrm>
            <a:off x="3505201" y="0"/>
            <a:ext cx="8703410" cy="5262700"/>
          </a:xfrm>
          <a:prstGeom prst="rect">
            <a:avLst/>
          </a:prstGeom>
        </p:spPr>
      </p:pic>
      <p:sp>
        <p:nvSpPr>
          <p:cNvPr id="6" name="Content Placeholder 5">
            <a:extLst>
              <a:ext uri="{FF2B5EF4-FFF2-40B4-BE49-F238E27FC236}">
                <a16:creationId xmlns:a16="http://schemas.microsoft.com/office/drawing/2014/main" id="{8066FADF-820B-E946-85B0-3CB2E964627A}"/>
              </a:ext>
            </a:extLst>
          </p:cNvPr>
          <p:cNvSpPr>
            <a:spLocks noGrp="1"/>
          </p:cNvSpPr>
          <p:nvPr>
            <p:ph idx="1"/>
          </p:nvPr>
        </p:nvSpPr>
        <p:spPr>
          <a:xfrm>
            <a:off x="554568" y="2065592"/>
            <a:ext cx="2667000" cy="1131515"/>
          </a:xfrm>
        </p:spPr>
        <p:txBody>
          <a:bodyPr/>
          <a:lstStyle/>
          <a:p>
            <a:pPr marL="0" indent="0" algn="ctr">
              <a:buNone/>
            </a:pPr>
            <a:r>
              <a:rPr lang="en-US" b="1" dirty="0"/>
              <a:t>Collaboration with Twitch</a:t>
            </a:r>
          </a:p>
        </p:txBody>
      </p:sp>
      <p:sp>
        <p:nvSpPr>
          <p:cNvPr id="11" name="Rectangle 10">
            <a:extLst>
              <a:ext uri="{FF2B5EF4-FFF2-40B4-BE49-F238E27FC236}">
                <a16:creationId xmlns:a16="http://schemas.microsoft.com/office/drawing/2014/main" id="{18C08AA8-EA46-FD48-9EF3-7014071D8A8C}"/>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2086CC-5E4D-7240-A860-9D225552BA88}"/>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1&amp;2</a:t>
            </a:r>
          </a:p>
        </p:txBody>
      </p:sp>
      <p:sp>
        <p:nvSpPr>
          <p:cNvPr id="13" name="Slide Number Placeholder 3">
            <a:extLst>
              <a:ext uri="{FF2B5EF4-FFF2-40B4-BE49-F238E27FC236}">
                <a16:creationId xmlns:a16="http://schemas.microsoft.com/office/drawing/2014/main" id="{066E6173-18C5-1143-A006-AD6559C00D28}"/>
              </a:ext>
            </a:extLst>
          </p:cNvPr>
          <p:cNvSpPr>
            <a:spLocks noGrp="1"/>
          </p:cNvSpPr>
          <p:nvPr>
            <p:ph type="sldNum" sz="quarter" idx="12"/>
          </p:nvPr>
        </p:nvSpPr>
        <p:spPr>
          <a:xfrm>
            <a:off x="861060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17643768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DC83A63-071B-7D45-B32A-B97EA239C16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10" name="Rectangle 9">
            <a:extLst>
              <a:ext uri="{FF2B5EF4-FFF2-40B4-BE49-F238E27FC236}">
                <a16:creationId xmlns:a16="http://schemas.microsoft.com/office/drawing/2014/main" id="{C94367BC-E790-F542-9BE9-A9BE4072E715}"/>
              </a:ext>
            </a:extLst>
          </p:cNvPr>
          <p:cNvSpPr/>
          <p:nvPr/>
        </p:nvSpPr>
        <p:spPr>
          <a:xfrm>
            <a:off x="3552204" y="926627"/>
            <a:ext cx="2955132" cy="16872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Removal Explanations</a:t>
            </a:r>
          </a:p>
        </p:txBody>
      </p:sp>
      <p:sp>
        <p:nvSpPr>
          <p:cNvPr id="11" name="Right Arrow 10">
            <a:extLst>
              <a:ext uri="{FF2B5EF4-FFF2-40B4-BE49-F238E27FC236}">
                <a16:creationId xmlns:a16="http://schemas.microsoft.com/office/drawing/2014/main" id="{07C397B3-8111-A343-8267-ABBF67E6BFF5}"/>
              </a:ext>
            </a:extLst>
          </p:cNvPr>
          <p:cNvSpPr/>
          <p:nvPr/>
        </p:nvSpPr>
        <p:spPr>
          <a:xfrm rot="20415476">
            <a:off x="6873504" y="962239"/>
            <a:ext cx="595745"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ight Arrow 11">
            <a:extLst>
              <a:ext uri="{FF2B5EF4-FFF2-40B4-BE49-F238E27FC236}">
                <a16:creationId xmlns:a16="http://schemas.microsoft.com/office/drawing/2014/main" id="{7FA0DF16-5012-AE4D-AFCA-81E828D913CA}"/>
              </a:ext>
            </a:extLst>
          </p:cNvPr>
          <p:cNvSpPr/>
          <p:nvPr/>
        </p:nvSpPr>
        <p:spPr>
          <a:xfrm rot="1176683">
            <a:off x="6873664" y="2164080"/>
            <a:ext cx="595745"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Down Arrow 12">
            <a:extLst>
              <a:ext uri="{FF2B5EF4-FFF2-40B4-BE49-F238E27FC236}">
                <a16:creationId xmlns:a16="http://schemas.microsoft.com/office/drawing/2014/main" id="{58B8217C-F543-D646-8879-A56CD204CADB}"/>
              </a:ext>
            </a:extLst>
          </p:cNvPr>
          <p:cNvSpPr/>
          <p:nvPr/>
        </p:nvSpPr>
        <p:spPr>
          <a:xfrm>
            <a:off x="4783935" y="2789157"/>
            <a:ext cx="484632" cy="877481"/>
          </a:xfrm>
          <a:prstGeom prst="downArrow">
            <a:avLst/>
          </a:prstGeom>
          <a:solidFill>
            <a:srgbClr val="9F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65000"/>
                </a:prstClr>
              </a:solidFill>
              <a:effectLst/>
              <a:uLnTx/>
              <a:uFillTx/>
              <a:latin typeface="Avenir Next" panose="020B0503020202020204" pitchFamily="34" charset="0"/>
              <a:ea typeface="+mn-ea"/>
              <a:cs typeface="+mn-cs"/>
            </a:endParaRPr>
          </a:p>
        </p:txBody>
      </p:sp>
      <p:sp>
        <p:nvSpPr>
          <p:cNvPr id="14" name="Rectangle 13">
            <a:extLst>
              <a:ext uri="{FF2B5EF4-FFF2-40B4-BE49-F238E27FC236}">
                <a16:creationId xmlns:a16="http://schemas.microsoft.com/office/drawing/2014/main" id="{24116E63-3A84-5743-873E-A68771CFFDF9}"/>
              </a:ext>
            </a:extLst>
          </p:cNvPr>
          <p:cNvSpPr/>
          <p:nvPr/>
        </p:nvSpPr>
        <p:spPr>
          <a:xfrm>
            <a:off x="2808396" y="3814766"/>
            <a:ext cx="4435710" cy="792507"/>
          </a:xfrm>
          <a:prstGeom prst="rect">
            <a:avLst/>
          </a:prstGeom>
          <a:solidFill>
            <a:schemeClr val="bg2">
              <a:lumMod val="90000"/>
            </a:schemeClr>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Mixed-methods Analyses</a:t>
            </a:r>
            <a:endPar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endParaRPr>
          </a:p>
        </p:txBody>
      </p:sp>
      <p:sp>
        <p:nvSpPr>
          <p:cNvPr id="15" name="TextBox 14">
            <a:extLst>
              <a:ext uri="{FF2B5EF4-FFF2-40B4-BE49-F238E27FC236}">
                <a16:creationId xmlns:a16="http://schemas.microsoft.com/office/drawing/2014/main" id="{048CEDA9-FEE8-3947-9226-FF6EBE1EA1F1}"/>
              </a:ext>
            </a:extLst>
          </p:cNvPr>
          <p:cNvSpPr txBox="1"/>
          <p:nvPr/>
        </p:nvSpPr>
        <p:spPr>
          <a:xfrm>
            <a:off x="3196118" y="2953298"/>
            <a:ext cx="1601721"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Calibri" panose="020F0502020204030204"/>
                <a:ea typeface="+mn-ea"/>
                <a:cs typeface="+mn-cs"/>
              </a:rPr>
              <a:t>Example of</a:t>
            </a:r>
          </a:p>
        </p:txBody>
      </p:sp>
      <p:sp>
        <p:nvSpPr>
          <p:cNvPr id="16" name="Down Arrow 15">
            <a:extLst>
              <a:ext uri="{FF2B5EF4-FFF2-40B4-BE49-F238E27FC236}">
                <a16:creationId xmlns:a16="http://schemas.microsoft.com/office/drawing/2014/main" id="{F2BDC5ED-5EDF-184C-9E2E-37A265A5DA92}"/>
              </a:ext>
            </a:extLst>
          </p:cNvPr>
          <p:cNvSpPr/>
          <p:nvPr/>
        </p:nvSpPr>
        <p:spPr>
          <a:xfrm rot="2784085">
            <a:off x="3937258" y="4756701"/>
            <a:ext cx="484632" cy="554358"/>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65000"/>
                </a:prstClr>
              </a:solidFill>
              <a:effectLst/>
              <a:uLnTx/>
              <a:uFillTx/>
              <a:latin typeface="Avenir Next" panose="020B0503020202020204" pitchFamily="34" charset="0"/>
              <a:ea typeface="+mn-ea"/>
              <a:cs typeface="+mn-cs"/>
            </a:endParaRPr>
          </a:p>
        </p:txBody>
      </p:sp>
      <p:sp>
        <p:nvSpPr>
          <p:cNvPr id="17" name="Down Arrow 16">
            <a:extLst>
              <a:ext uri="{FF2B5EF4-FFF2-40B4-BE49-F238E27FC236}">
                <a16:creationId xmlns:a16="http://schemas.microsoft.com/office/drawing/2014/main" id="{EB3BE79F-38AC-4A47-8FB7-B0F3EF8D00B4}"/>
              </a:ext>
            </a:extLst>
          </p:cNvPr>
          <p:cNvSpPr/>
          <p:nvPr/>
        </p:nvSpPr>
        <p:spPr>
          <a:xfrm rot="18805740">
            <a:off x="5877329" y="4755681"/>
            <a:ext cx="484632" cy="56024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Avenir Next" panose="020B0503020202020204" pitchFamily="34" charset="0"/>
                <a:ea typeface="+mn-ea"/>
                <a:cs typeface="+mn-cs"/>
              </a:rPr>
              <a:t>z</a:t>
            </a:r>
          </a:p>
        </p:txBody>
      </p:sp>
      <p:sp>
        <p:nvSpPr>
          <p:cNvPr id="18" name="Rectangle 17">
            <a:extLst>
              <a:ext uri="{FF2B5EF4-FFF2-40B4-BE49-F238E27FC236}">
                <a16:creationId xmlns:a16="http://schemas.microsoft.com/office/drawing/2014/main" id="{6105103F-09E8-8F4E-9FB4-A3F0FF151418}"/>
              </a:ext>
            </a:extLst>
          </p:cNvPr>
          <p:cNvSpPr/>
          <p:nvPr/>
        </p:nvSpPr>
        <p:spPr>
          <a:xfrm>
            <a:off x="1445978" y="5496383"/>
            <a:ext cx="3001330" cy="1245733"/>
          </a:xfrm>
          <a:prstGeom prst="rect">
            <a:avLst/>
          </a:prstGeom>
          <a:solidFill>
            <a:schemeClr val="bg2">
              <a:lumMod val="90000"/>
            </a:schemeClr>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Insights into social needs</a:t>
            </a:r>
            <a:endPar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endParaRPr>
          </a:p>
        </p:txBody>
      </p:sp>
      <p:sp>
        <p:nvSpPr>
          <p:cNvPr id="20" name="Rectangle 19">
            <a:extLst>
              <a:ext uri="{FF2B5EF4-FFF2-40B4-BE49-F238E27FC236}">
                <a16:creationId xmlns:a16="http://schemas.microsoft.com/office/drawing/2014/main" id="{51F0BA38-B92C-8249-9B6D-946A85ABF9B6}"/>
              </a:ext>
            </a:extLst>
          </p:cNvPr>
          <p:cNvSpPr/>
          <p:nvPr/>
        </p:nvSpPr>
        <p:spPr>
          <a:xfrm>
            <a:off x="5743441" y="5496383"/>
            <a:ext cx="3001330" cy="1245733"/>
          </a:xfrm>
          <a:prstGeom prst="rect">
            <a:avLst/>
          </a:prstGeom>
          <a:solidFill>
            <a:schemeClr val="bg2">
              <a:lumMod val="90000"/>
            </a:schemeClr>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Improve behaviors</a:t>
            </a:r>
            <a:endPar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endParaRPr>
          </a:p>
        </p:txBody>
      </p:sp>
      <p:sp>
        <p:nvSpPr>
          <p:cNvPr id="2" name="Rectangle 1">
            <a:extLst>
              <a:ext uri="{FF2B5EF4-FFF2-40B4-BE49-F238E27FC236}">
                <a16:creationId xmlns:a16="http://schemas.microsoft.com/office/drawing/2014/main" id="{E2B9245A-6D0E-4247-B274-40C50169B4BA}"/>
              </a:ext>
            </a:extLst>
          </p:cNvPr>
          <p:cNvSpPr/>
          <p:nvPr/>
        </p:nvSpPr>
        <p:spPr>
          <a:xfrm>
            <a:off x="7829418" y="698780"/>
            <a:ext cx="1979776" cy="713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Attitudes</a:t>
            </a:r>
          </a:p>
        </p:txBody>
      </p:sp>
      <p:sp>
        <p:nvSpPr>
          <p:cNvPr id="19" name="Rectangle 18">
            <a:extLst>
              <a:ext uri="{FF2B5EF4-FFF2-40B4-BE49-F238E27FC236}">
                <a16:creationId xmlns:a16="http://schemas.microsoft.com/office/drawing/2014/main" id="{63AD3608-3F54-6143-8428-42E7F9346580}"/>
              </a:ext>
            </a:extLst>
          </p:cNvPr>
          <p:cNvSpPr/>
          <p:nvPr/>
        </p:nvSpPr>
        <p:spPr>
          <a:xfrm>
            <a:off x="7835737" y="2150888"/>
            <a:ext cx="1979776" cy="713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Behaviors</a:t>
            </a:r>
          </a:p>
        </p:txBody>
      </p:sp>
      <p:sp>
        <p:nvSpPr>
          <p:cNvPr id="21" name="Rectangle 20">
            <a:extLst>
              <a:ext uri="{FF2B5EF4-FFF2-40B4-BE49-F238E27FC236}">
                <a16:creationId xmlns:a16="http://schemas.microsoft.com/office/drawing/2014/main" id="{2B54F40E-E1D2-CE46-A529-DFBA12155AC5}"/>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535A204-C08E-BE45-AA3E-F6867E81620F}"/>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Transparency: Study 1&amp;2</a:t>
            </a:r>
          </a:p>
        </p:txBody>
      </p:sp>
    </p:spTree>
    <p:extLst>
      <p:ext uri="{BB962C8B-B14F-4D97-AF65-F5344CB8AC3E}">
        <p14:creationId xmlns:p14="http://schemas.microsoft.com/office/powerpoint/2010/main" val="69306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p:bldP spid="16" grpId="0" animBg="1"/>
      <p:bldP spid="17" grpId="0" animBg="1"/>
      <p:bldP spid="18" grpId="0" animBg="1"/>
      <p:bldP spid="20" grpId="0" animBg="1"/>
      <p:bldP spid="2" grpId="0" animBg="1"/>
      <p:bldP spid="1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2C46"/>
        </a:solidFill>
        <a:effectLst/>
      </p:bgPr>
    </p:bg>
    <p:spTree>
      <p:nvGrpSpPr>
        <p:cNvPr id="1" name=""/>
        <p:cNvGrpSpPr/>
        <p:nvPr/>
      </p:nvGrpSpPr>
      <p:grpSpPr>
        <a:xfrm>
          <a:off x="0" y="0"/>
          <a:ext cx="0" cy="0"/>
          <a:chOff x="0" y="0"/>
          <a:chExt cx="0" cy="0"/>
        </a:xfrm>
      </p:grpSpPr>
      <p:sp>
        <p:nvSpPr>
          <p:cNvPr id="238" name="Agenda"/>
          <p:cNvSpPr txBox="1"/>
          <p:nvPr/>
        </p:nvSpPr>
        <p:spPr>
          <a:xfrm>
            <a:off x="1622850" y="343797"/>
            <a:ext cx="9440213" cy="52411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lnSpc>
                <a:spcPct val="80000"/>
              </a:lnSpc>
              <a:defRPr sz="4000">
                <a:solidFill>
                  <a:srgbClr val="FFFFFF"/>
                </a:solidFill>
                <a:latin typeface="Avenir Next"/>
                <a:ea typeface="Avenir Next"/>
                <a:cs typeface="Avenir Next"/>
                <a:sym typeface="Avenir Next"/>
              </a:defRPr>
            </a:lvl1pPr>
          </a:lstStyle>
          <a:p>
            <a:pPr marL="0" marR="0" lvl="0" indent="0" algn="l" defTabSz="410765" rtl="0" eaLnBrk="1" fontAlgn="auto" latinLnBrk="0" hangingPunct="0">
              <a:lnSpc>
                <a:spcPct val="80000"/>
              </a:lnSpc>
              <a:spcBef>
                <a:spcPts val="0"/>
              </a:spcBef>
              <a:spcAft>
                <a:spcPts val="0"/>
              </a:spcAft>
              <a:buClrTx/>
              <a:buSzTx/>
              <a:buFontTx/>
              <a:buNone/>
              <a:tabLst/>
              <a:defRPr/>
            </a:pPr>
            <a:r>
              <a:rPr kumimoji="0" sz="3456" b="1" i="0" u="none" strike="noStrike" kern="0" cap="none" spc="0" normalizeH="0" baseline="0" noProof="0" dirty="0">
                <a:ln>
                  <a:noFill/>
                </a:ln>
                <a:solidFill>
                  <a:srgbClr val="FFFFFF"/>
                </a:solidFill>
                <a:effectLst/>
                <a:uLnTx/>
                <a:uFillTx/>
                <a:latin typeface="Avenir Next"/>
                <a:sym typeface="Avenir Next"/>
              </a:rPr>
              <a:t>Agenda</a:t>
            </a:r>
          </a:p>
        </p:txBody>
      </p:sp>
      <p:pic>
        <p:nvPicPr>
          <p:cNvPr id="239" name="leaves.jpeg.jpg"/>
          <p:cNvPicPr>
            <a:picLocks noChangeAspect="1"/>
          </p:cNvPicPr>
          <p:nvPr/>
        </p:nvPicPr>
        <p:blipFill>
          <a:blip r:embed="rId3"/>
          <a:srcRect/>
          <a:stretch/>
        </p:blipFill>
        <p:spPr>
          <a:xfrm>
            <a:off x="1992639" y="908737"/>
            <a:ext cx="1174631" cy="1163654"/>
          </a:xfrm>
          <a:prstGeom prst="rect">
            <a:avLst/>
          </a:prstGeom>
          <a:ln w="3175">
            <a:miter lim="400000"/>
          </a:ln>
        </p:spPr>
      </p:pic>
      <p:pic>
        <p:nvPicPr>
          <p:cNvPr id="17" name="leaves.jpeg.jpg">
            <a:extLst>
              <a:ext uri="{FF2B5EF4-FFF2-40B4-BE49-F238E27FC236}">
                <a16:creationId xmlns:a16="http://schemas.microsoft.com/office/drawing/2014/main" id="{E5C52A09-0A99-0D4D-91D6-4EB3DAD6CF28}"/>
              </a:ext>
            </a:extLst>
          </p:cNvPr>
          <p:cNvPicPr>
            <a:picLocks noChangeAspect="1"/>
          </p:cNvPicPr>
          <p:nvPr/>
        </p:nvPicPr>
        <p:blipFill rotWithShape="1">
          <a:blip r:embed="rId4"/>
          <a:srcRect l="19819" r="19819"/>
          <a:stretch/>
        </p:blipFill>
        <p:spPr>
          <a:xfrm>
            <a:off x="1992637" y="2179337"/>
            <a:ext cx="1174631" cy="1295628"/>
          </a:xfrm>
          <a:prstGeom prst="rect">
            <a:avLst/>
          </a:prstGeom>
          <a:ln w="3175">
            <a:miter lim="400000"/>
          </a:ln>
        </p:spPr>
      </p:pic>
      <p:pic>
        <p:nvPicPr>
          <p:cNvPr id="25" name="leaves.jpeg.jpg">
            <a:extLst>
              <a:ext uri="{FF2B5EF4-FFF2-40B4-BE49-F238E27FC236}">
                <a16:creationId xmlns:a16="http://schemas.microsoft.com/office/drawing/2014/main" id="{F3094120-EAA8-104A-97C5-33AC3A50377A}"/>
              </a:ext>
            </a:extLst>
          </p:cNvPr>
          <p:cNvPicPr>
            <a:picLocks noChangeAspect="1"/>
          </p:cNvPicPr>
          <p:nvPr/>
        </p:nvPicPr>
        <p:blipFill>
          <a:blip r:embed="rId5"/>
          <a:srcRect l="19044" r="19044"/>
          <a:stretch/>
        </p:blipFill>
        <p:spPr>
          <a:xfrm>
            <a:off x="1992638" y="3581910"/>
            <a:ext cx="1174631" cy="1163655"/>
          </a:xfrm>
          <a:prstGeom prst="rect">
            <a:avLst/>
          </a:prstGeom>
          <a:ln w="3175">
            <a:miter lim="400000"/>
          </a:ln>
        </p:spPr>
      </p:pic>
      <p:pic>
        <p:nvPicPr>
          <p:cNvPr id="27" name="leaves.jpeg.jpg">
            <a:extLst>
              <a:ext uri="{FF2B5EF4-FFF2-40B4-BE49-F238E27FC236}">
                <a16:creationId xmlns:a16="http://schemas.microsoft.com/office/drawing/2014/main" id="{ED2B8CE7-3816-4940-8E7C-93CD56F36765}"/>
              </a:ext>
            </a:extLst>
          </p:cNvPr>
          <p:cNvPicPr>
            <a:picLocks noChangeAspect="1"/>
          </p:cNvPicPr>
          <p:nvPr/>
        </p:nvPicPr>
        <p:blipFill rotWithShape="1">
          <a:blip r:embed="rId6"/>
          <a:srcRect l="10865" r="10865"/>
          <a:stretch/>
        </p:blipFill>
        <p:spPr>
          <a:xfrm>
            <a:off x="1992636" y="4852510"/>
            <a:ext cx="1174631" cy="1163654"/>
          </a:xfrm>
          <a:prstGeom prst="rect">
            <a:avLst/>
          </a:prstGeom>
          <a:ln w="3175">
            <a:miter lim="400000"/>
          </a:ln>
        </p:spPr>
      </p:pic>
      <p:sp>
        <p:nvSpPr>
          <p:cNvPr id="11" name="Slide Number Placeholder 1">
            <a:extLst>
              <a:ext uri="{FF2B5EF4-FFF2-40B4-BE49-F238E27FC236}">
                <a16:creationId xmlns:a16="http://schemas.microsoft.com/office/drawing/2014/main" id="{A771579F-FF77-5C43-B611-176296004538}"/>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3ED692C-C0E5-C743-B0FC-E11C0885EE4E}" type="slidenum">
              <a:rPr kumimoji="0" lang="en-US" sz="1800" b="0" i="0" u="none" strike="noStrike" kern="1200" cap="none" spc="0" normalizeH="0" baseline="0" noProof="0" smtClean="0">
                <a:ln>
                  <a:noFill/>
                </a:ln>
                <a:solidFill>
                  <a:srgbClr val="000000"/>
                </a:solidFill>
                <a:effectLst/>
                <a:uLnTx/>
                <a:uFillTx/>
                <a:latin typeface="Helvetica Neue Medium"/>
                <a:ea typeface="Helvetica Neue Medium"/>
                <a:cs typeface="Helvetica Neue Medium"/>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1200" cap="none" spc="0" normalizeH="0" baseline="0" noProof="0" dirty="0">
              <a:ln>
                <a:noFill/>
              </a:ln>
              <a:solidFill>
                <a:srgbClr val="000000"/>
              </a:solidFill>
              <a:effectLst/>
              <a:uLnTx/>
              <a:uFillTx/>
              <a:latin typeface="Helvetica Neue Medium"/>
              <a:ea typeface="Helvetica Neue Medium"/>
              <a:cs typeface="Helvetica Neue Medium"/>
            </a:endParaRPr>
          </a:p>
        </p:txBody>
      </p:sp>
      <p:sp>
        <p:nvSpPr>
          <p:cNvPr id="12" name="Rectangle 11">
            <a:extLst>
              <a:ext uri="{FF2B5EF4-FFF2-40B4-BE49-F238E27FC236}">
                <a16:creationId xmlns:a16="http://schemas.microsoft.com/office/drawing/2014/main" id="{81325504-F4E3-F44E-A7C4-5078AC8E3D91}"/>
              </a:ext>
            </a:extLst>
          </p:cNvPr>
          <p:cNvSpPr/>
          <p:nvPr/>
        </p:nvSpPr>
        <p:spPr>
          <a:xfrm>
            <a:off x="3498975" y="2370314"/>
            <a:ext cx="3116137" cy="84173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Neue Medium"/>
                <a:ea typeface="Helvetica Neue Medium"/>
                <a:cs typeface="Helvetica Neue Medium"/>
              </a:rPr>
              <a:t>Transparency</a:t>
            </a:r>
          </a:p>
        </p:txBody>
      </p:sp>
      <p:sp>
        <p:nvSpPr>
          <p:cNvPr id="15" name="Rectangle 14">
            <a:extLst>
              <a:ext uri="{FF2B5EF4-FFF2-40B4-BE49-F238E27FC236}">
                <a16:creationId xmlns:a16="http://schemas.microsoft.com/office/drawing/2014/main" id="{BC41C42B-B1A9-5D48-8D50-7ADB96617621}"/>
              </a:ext>
            </a:extLst>
          </p:cNvPr>
          <p:cNvSpPr/>
          <p:nvPr/>
        </p:nvSpPr>
        <p:spPr>
          <a:xfrm>
            <a:off x="3498976" y="3742867"/>
            <a:ext cx="3116136" cy="841740"/>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Helvetica Neue Medium"/>
                <a:ea typeface="Helvetica Neue Medium"/>
                <a:cs typeface="Helvetica Neue Medium"/>
              </a:rPr>
              <a:t>Effectiveness</a:t>
            </a:r>
          </a:p>
        </p:txBody>
      </p:sp>
      <p:sp>
        <p:nvSpPr>
          <p:cNvPr id="16" name="Rectangle 15">
            <a:extLst>
              <a:ext uri="{FF2B5EF4-FFF2-40B4-BE49-F238E27FC236}">
                <a16:creationId xmlns:a16="http://schemas.microsoft.com/office/drawing/2014/main" id="{7143E86C-9901-C842-9D4B-095C289994E1}"/>
              </a:ext>
            </a:extLst>
          </p:cNvPr>
          <p:cNvSpPr/>
          <p:nvPr/>
        </p:nvSpPr>
        <p:spPr>
          <a:xfrm>
            <a:off x="3498976" y="1069694"/>
            <a:ext cx="3116137" cy="841739"/>
          </a:xfrm>
          <a:prstGeom prst="rect">
            <a:avLst/>
          </a:prstGeom>
          <a:solidFill>
            <a:srgbClr val="4473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rPr>
              <a:t>Background</a:t>
            </a:r>
          </a:p>
        </p:txBody>
      </p:sp>
      <p:sp>
        <p:nvSpPr>
          <p:cNvPr id="19" name="Rectangle 18">
            <a:extLst>
              <a:ext uri="{FF2B5EF4-FFF2-40B4-BE49-F238E27FC236}">
                <a16:creationId xmlns:a16="http://schemas.microsoft.com/office/drawing/2014/main" id="{4373488E-67C2-684E-BB56-DF21A2797AE5}"/>
              </a:ext>
            </a:extLst>
          </p:cNvPr>
          <p:cNvSpPr/>
          <p:nvPr/>
        </p:nvSpPr>
        <p:spPr>
          <a:xfrm>
            <a:off x="3498976" y="5013467"/>
            <a:ext cx="3116136" cy="841740"/>
          </a:xfrm>
          <a:prstGeom prst="rect">
            <a:avLst/>
          </a:prstGeom>
          <a:solidFill>
            <a:schemeClr val="accent5">
              <a:lumMod val="20000"/>
              <a:lumOff val="80000"/>
            </a:scheme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Helvetica Neue Medium"/>
                <a:ea typeface="Helvetica Neue Medium"/>
                <a:cs typeface="Helvetica Neue Medium"/>
              </a:rPr>
              <a:t>Future Work</a:t>
            </a:r>
          </a:p>
        </p:txBody>
      </p:sp>
    </p:spTree>
    <p:extLst>
      <p:ext uri="{BB962C8B-B14F-4D97-AF65-F5344CB8AC3E}">
        <p14:creationId xmlns:p14="http://schemas.microsoft.com/office/powerpoint/2010/main" val="8410583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39"/>
                                        </p:tgtEl>
                                        <p:attrNameLst>
                                          <p:attrName>style.opacity</p:attrName>
                                        </p:attrNameLst>
                                      </p:cBhvr>
                                      <p:to>
                                        <p:strVal val="0.25"/>
                                      </p:to>
                                    </p:set>
                                    <p:animEffect filter="image" prLst="opacity: 0.25">
                                      <p:cBhvr rctx="IE">
                                        <p:cTn id="7" dur="indefinite"/>
                                        <p:tgtEl>
                                          <p:spTgt spid="239"/>
                                        </p:tgtEl>
                                      </p:cBhvr>
                                    </p:animEffect>
                                  </p:childTnLst>
                                </p:cTn>
                              </p:par>
                              <p:par>
                                <p:cTn id="8" presetID="9" presetClass="emph" presetSubtype="0" grpId="0" nodeType="withEffect">
                                  <p:stCondLst>
                                    <p:cond delay="0"/>
                                  </p:stCondLst>
                                  <p:childTnLst>
                                    <p:set>
                                      <p:cBhvr>
                                        <p:cTn id="9" dur="indefinite"/>
                                        <p:tgtEl>
                                          <p:spTgt spid="16"/>
                                        </p:tgtEl>
                                        <p:attrNameLst>
                                          <p:attrName>style.opacity</p:attrName>
                                        </p:attrNameLst>
                                      </p:cBhvr>
                                      <p:to>
                                        <p:strVal val="0.25"/>
                                      </p:to>
                                    </p:set>
                                    <p:animEffect filter="image" prLst="opacity: 0.25">
                                      <p:cBhvr rctx="IE">
                                        <p:cTn id="10" dur="indefinite"/>
                                        <p:tgtEl>
                                          <p:spTgt spid="16"/>
                                        </p:tgtEl>
                                      </p:cBhvr>
                                    </p:animEffect>
                                  </p:childTnLst>
                                </p:cTn>
                              </p:par>
                              <p:par>
                                <p:cTn id="11" presetID="9" presetClass="emph" presetSubtype="0" nodeType="withEffect">
                                  <p:stCondLst>
                                    <p:cond delay="0"/>
                                  </p:stCondLst>
                                  <p:childTnLst>
                                    <p:set>
                                      <p:cBhvr>
                                        <p:cTn id="12" dur="indefinite"/>
                                        <p:tgtEl>
                                          <p:spTgt spid="17"/>
                                        </p:tgtEl>
                                        <p:attrNameLst>
                                          <p:attrName>style.opacity</p:attrName>
                                        </p:attrNameLst>
                                      </p:cBhvr>
                                      <p:to>
                                        <p:strVal val="0.25"/>
                                      </p:to>
                                    </p:set>
                                    <p:animEffect filter="image" prLst="opacity: 0.25">
                                      <p:cBhvr rctx="IE">
                                        <p:cTn id="13" dur="indefinite"/>
                                        <p:tgtEl>
                                          <p:spTgt spid="17"/>
                                        </p:tgtEl>
                                      </p:cBhvr>
                                    </p:animEffect>
                                  </p:childTnLst>
                                </p:cTn>
                              </p:par>
                              <p:par>
                                <p:cTn id="14" presetID="9" presetClass="emph" presetSubtype="0" grpId="0" nodeType="withEffect">
                                  <p:stCondLst>
                                    <p:cond delay="0"/>
                                  </p:stCondLst>
                                  <p:childTnLst>
                                    <p:set>
                                      <p:cBhvr>
                                        <p:cTn id="15" dur="indefinite"/>
                                        <p:tgtEl>
                                          <p:spTgt spid="12"/>
                                        </p:tgtEl>
                                        <p:attrNameLst>
                                          <p:attrName>style.opacity</p:attrName>
                                        </p:attrNameLst>
                                      </p:cBhvr>
                                      <p:to>
                                        <p:strVal val="0.25"/>
                                      </p:to>
                                    </p:set>
                                    <p:animEffect filter="image" prLst="opacity: 0.25">
                                      <p:cBhvr rctx="IE">
                                        <p:cTn id="16" dur="indefinite"/>
                                        <p:tgtEl>
                                          <p:spTgt spid="12"/>
                                        </p:tgtEl>
                                      </p:cBhvr>
                                    </p:animEffect>
                                  </p:childTnLst>
                                </p:cTn>
                              </p:par>
                              <p:par>
                                <p:cTn id="17" presetID="9" presetClass="emph" presetSubtype="0" nodeType="withEffect">
                                  <p:stCondLst>
                                    <p:cond delay="0"/>
                                  </p:stCondLst>
                                  <p:childTnLst>
                                    <p:set>
                                      <p:cBhvr>
                                        <p:cTn id="18" dur="indefinite"/>
                                        <p:tgtEl>
                                          <p:spTgt spid="27"/>
                                        </p:tgtEl>
                                        <p:attrNameLst>
                                          <p:attrName>style.opacity</p:attrName>
                                        </p:attrNameLst>
                                      </p:cBhvr>
                                      <p:to>
                                        <p:strVal val="0.25"/>
                                      </p:to>
                                    </p:set>
                                    <p:animEffect filter="image" prLst="opacity: 0.25">
                                      <p:cBhvr rctx="IE">
                                        <p:cTn id="19" dur="indefinite"/>
                                        <p:tgtEl>
                                          <p:spTgt spid="27"/>
                                        </p:tgtEl>
                                      </p:cBhvr>
                                    </p:animEffect>
                                  </p:childTnLst>
                                </p:cTn>
                              </p:par>
                              <p:par>
                                <p:cTn id="20" presetID="9" presetClass="emph" presetSubtype="0" grpId="0" nodeType="withEffect">
                                  <p:stCondLst>
                                    <p:cond delay="0"/>
                                  </p:stCondLst>
                                  <p:childTnLst>
                                    <p:set>
                                      <p:cBhvr>
                                        <p:cTn id="21" dur="indefinite"/>
                                        <p:tgtEl>
                                          <p:spTgt spid="19"/>
                                        </p:tgtEl>
                                        <p:attrNameLst>
                                          <p:attrName>style.opacity</p:attrName>
                                        </p:attrNameLst>
                                      </p:cBhvr>
                                      <p:to>
                                        <p:strVal val="0.25"/>
                                      </p:to>
                                    </p:set>
                                    <p:animEffect filter="image" prLst="opacity: 0.25">
                                      <p:cBhvr rctx="IE">
                                        <p:cTn id="22"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C79A82-D4CB-C34C-A5A2-C320A2D641E1}"/>
              </a:ext>
            </a:extLst>
          </p:cNvPr>
          <p:cNvSpPr>
            <a:spLocks noGrp="1"/>
          </p:cNvSpPr>
          <p:nvPr>
            <p:ph type="title"/>
          </p:nvPr>
        </p:nvSpPr>
        <p:spPr>
          <a:xfrm>
            <a:off x="838200" y="517528"/>
            <a:ext cx="10515600" cy="1325563"/>
          </a:xfrm>
        </p:spPr>
        <p:txBody>
          <a:bodyPr>
            <a:normAutofit/>
          </a:bodyPr>
          <a:lstStyle/>
          <a:p>
            <a:r>
              <a:rPr lang="en-US" sz="4000" dirty="0"/>
              <a:t>Effectiveness of Moderation Interventions</a:t>
            </a:r>
          </a:p>
        </p:txBody>
      </p:sp>
      <p:sp>
        <p:nvSpPr>
          <p:cNvPr id="5" name="Content Placeholder 4">
            <a:extLst>
              <a:ext uri="{FF2B5EF4-FFF2-40B4-BE49-F238E27FC236}">
                <a16:creationId xmlns:a16="http://schemas.microsoft.com/office/drawing/2014/main" id="{FCF62102-98D5-BE41-B61F-C51DEC820198}"/>
              </a:ext>
            </a:extLst>
          </p:cNvPr>
          <p:cNvSpPr>
            <a:spLocks noGrp="1"/>
          </p:cNvSpPr>
          <p:nvPr>
            <p:ph sz="half" idx="1"/>
          </p:nvPr>
        </p:nvSpPr>
        <p:spPr>
          <a:xfrm>
            <a:off x="838200" y="1825624"/>
            <a:ext cx="5181600" cy="5032375"/>
          </a:xfrm>
        </p:spPr>
        <p:txBody>
          <a:bodyPr>
            <a:normAutofit fontScale="92500"/>
          </a:bodyPr>
          <a:lstStyle/>
          <a:p>
            <a:r>
              <a:rPr lang="en-US" dirty="0"/>
              <a:t>Effectiveness in addressing the rise of online hate groups</a:t>
            </a:r>
          </a:p>
          <a:p>
            <a:r>
              <a:rPr lang="en-US" dirty="0"/>
              <a:t>Radicalization of new individuals</a:t>
            </a:r>
          </a:p>
          <a:p>
            <a:r>
              <a:rPr lang="en-US" dirty="0"/>
              <a:t>Platforms use a variety of approaches</a:t>
            </a:r>
          </a:p>
          <a:p>
            <a:r>
              <a:rPr lang="en-US" b="1" dirty="0"/>
              <a:t>RQ: How can we evaluate the effectiveness of moderation approaches?</a:t>
            </a:r>
            <a:endParaRPr lang="en-US" dirty="0"/>
          </a:p>
          <a:p>
            <a:endParaRPr lang="en-US" dirty="0"/>
          </a:p>
        </p:txBody>
      </p:sp>
      <p:pic>
        <p:nvPicPr>
          <p:cNvPr id="8" name="Content Placeholder 7" descr="A picture containing text&#10;&#10;Description automatically generated">
            <a:extLst>
              <a:ext uri="{FF2B5EF4-FFF2-40B4-BE49-F238E27FC236}">
                <a16:creationId xmlns:a16="http://schemas.microsoft.com/office/drawing/2014/main" id="{83A85125-7F35-E446-9BA4-B604A7B9BF55}"/>
              </a:ext>
            </a:extLst>
          </p:cNvPr>
          <p:cNvPicPr>
            <a:picLocks noGrp="1" noChangeAspect="1"/>
          </p:cNvPicPr>
          <p:nvPr>
            <p:ph sz="half" idx="2"/>
          </p:nvPr>
        </p:nvPicPr>
        <p:blipFill>
          <a:blip r:embed="rId2"/>
          <a:stretch>
            <a:fillRect/>
          </a:stretch>
        </p:blipFill>
        <p:spPr>
          <a:xfrm>
            <a:off x="6172200" y="2110010"/>
            <a:ext cx="5181600" cy="3782568"/>
          </a:xfrm>
        </p:spPr>
      </p:pic>
      <p:sp>
        <p:nvSpPr>
          <p:cNvPr id="9" name="Rectangle 8">
            <a:extLst>
              <a:ext uri="{FF2B5EF4-FFF2-40B4-BE49-F238E27FC236}">
                <a16:creationId xmlns:a16="http://schemas.microsoft.com/office/drawing/2014/main" id="{E746C36F-A2F9-B644-80B2-03DBCE6548D1}"/>
              </a:ext>
            </a:extLst>
          </p:cNvPr>
          <p:cNvSpPr/>
          <p:nvPr/>
        </p:nvSpPr>
        <p:spPr>
          <a:xfrm>
            <a:off x="838199" y="180109"/>
            <a:ext cx="10515600" cy="30804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192AE25-D3D0-2A43-A42C-E0CE3D2A3293}"/>
              </a:ext>
            </a:extLst>
          </p:cNvPr>
          <p:cNvSpPr/>
          <p:nvPr/>
        </p:nvSpPr>
        <p:spPr>
          <a:xfrm>
            <a:off x="6623119" y="180109"/>
            <a:ext cx="2859023" cy="308042"/>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Effectiveness</a:t>
            </a:r>
          </a:p>
        </p:txBody>
      </p:sp>
    </p:spTree>
    <p:extLst>
      <p:ext uri="{BB962C8B-B14F-4D97-AF65-F5344CB8AC3E}">
        <p14:creationId xmlns:p14="http://schemas.microsoft.com/office/powerpoint/2010/main" val="185844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9973500-D1A8-0347-BB39-E3BFFE5B7BAC}"/>
              </a:ext>
            </a:extLst>
          </p:cNvPr>
          <p:cNvSpPr/>
          <p:nvPr/>
        </p:nvSpPr>
        <p:spPr>
          <a:xfrm>
            <a:off x="2095702" y="3887022"/>
            <a:ext cx="2742030" cy="1069883"/>
          </a:xfrm>
          <a:prstGeom prst="rect">
            <a:avLst/>
          </a:prstGeom>
          <a:solidFill>
            <a:schemeClr val="bg2">
              <a:lumMod val="9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User-level</a:t>
            </a:r>
            <a:endParaRPr kumimoji="0" lang="en-US" sz="32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endParaRPr>
          </a:p>
        </p:txBody>
      </p:sp>
      <p:sp>
        <p:nvSpPr>
          <p:cNvPr id="4" name="Slide Number Placeholder 3">
            <a:extLst>
              <a:ext uri="{FF2B5EF4-FFF2-40B4-BE49-F238E27FC236}">
                <a16:creationId xmlns:a16="http://schemas.microsoft.com/office/drawing/2014/main" id="{893F1233-9D34-844D-9F15-98F11AF1C287}"/>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Garamond" panose="020204040303010108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lang="en-US" smtClean="0"/>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10" name="Rectangle 9">
            <a:extLst>
              <a:ext uri="{FF2B5EF4-FFF2-40B4-BE49-F238E27FC236}">
                <a16:creationId xmlns:a16="http://schemas.microsoft.com/office/drawing/2014/main" id="{FC89E314-13A1-A444-9078-CA840D2BEDDC}"/>
              </a:ext>
            </a:extLst>
          </p:cNvPr>
          <p:cNvSpPr/>
          <p:nvPr/>
        </p:nvSpPr>
        <p:spPr>
          <a:xfrm>
            <a:off x="4631098" y="763294"/>
            <a:ext cx="2929803" cy="1026787"/>
          </a:xfrm>
          <a:prstGeom prst="rect">
            <a:avLst/>
          </a:prstGeom>
          <a:solidFill>
            <a:schemeClr val="bg2">
              <a:lumMod val="9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Moderation sanctions</a:t>
            </a:r>
          </a:p>
        </p:txBody>
      </p:sp>
      <p:sp>
        <p:nvSpPr>
          <p:cNvPr id="11" name="Right Arrow 10">
            <a:extLst>
              <a:ext uri="{FF2B5EF4-FFF2-40B4-BE49-F238E27FC236}">
                <a16:creationId xmlns:a16="http://schemas.microsoft.com/office/drawing/2014/main" id="{B210F0BC-D717-1147-9618-4B235B5DD82D}"/>
              </a:ext>
            </a:extLst>
          </p:cNvPr>
          <p:cNvSpPr/>
          <p:nvPr/>
        </p:nvSpPr>
        <p:spPr>
          <a:xfrm rot="8100000">
            <a:off x="4009144" y="2538984"/>
            <a:ext cx="1657176" cy="405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754854B-019F-974B-B61C-D254470D01D4}"/>
              </a:ext>
            </a:extLst>
          </p:cNvPr>
          <p:cNvSpPr/>
          <p:nvPr/>
        </p:nvSpPr>
        <p:spPr>
          <a:xfrm>
            <a:off x="7354269" y="3887022"/>
            <a:ext cx="3088389" cy="1069883"/>
          </a:xfrm>
          <a:prstGeom prst="rect">
            <a:avLst/>
          </a:prstGeom>
          <a:solidFill>
            <a:schemeClr val="bg2">
              <a:lumMod val="9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Community-level</a:t>
            </a:r>
            <a:endParaRPr kumimoji="0" lang="en-US" sz="32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endParaRPr>
          </a:p>
        </p:txBody>
      </p:sp>
      <p:sp>
        <p:nvSpPr>
          <p:cNvPr id="18" name="Right Arrow 17">
            <a:extLst>
              <a:ext uri="{FF2B5EF4-FFF2-40B4-BE49-F238E27FC236}">
                <a16:creationId xmlns:a16="http://schemas.microsoft.com/office/drawing/2014/main" id="{11EF1CDC-488A-DD4E-9C16-05D0E34E1464}"/>
              </a:ext>
            </a:extLst>
          </p:cNvPr>
          <p:cNvSpPr/>
          <p:nvPr/>
        </p:nvSpPr>
        <p:spPr>
          <a:xfrm rot="2700000">
            <a:off x="6732312" y="2538983"/>
            <a:ext cx="1657176" cy="405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val 1">
            <a:extLst>
              <a:ext uri="{FF2B5EF4-FFF2-40B4-BE49-F238E27FC236}">
                <a16:creationId xmlns:a16="http://schemas.microsoft.com/office/drawing/2014/main" id="{F4B3886B-E6CA-0146-8C1F-29ADA16B01CC}"/>
              </a:ext>
            </a:extLst>
          </p:cNvPr>
          <p:cNvSpPr/>
          <p:nvPr/>
        </p:nvSpPr>
        <p:spPr>
          <a:xfrm>
            <a:off x="6415088" y="3614738"/>
            <a:ext cx="4938712" cy="1685925"/>
          </a:xfrm>
          <a:prstGeom prst="ellipse">
            <a:avLst/>
          </a:prstGeom>
          <a:noFill/>
          <a:ln w="508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indent="0" algn="ctr" defTabSz="47542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0" name="Rectangle 19">
            <a:extLst>
              <a:ext uri="{FF2B5EF4-FFF2-40B4-BE49-F238E27FC236}">
                <a16:creationId xmlns:a16="http://schemas.microsoft.com/office/drawing/2014/main" id="{881E1838-E85F-9847-8A6C-EF90996F5D0A}"/>
              </a:ext>
            </a:extLst>
          </p:cNvPr>
          <p:cNvSpPr/>
          <p:nvPr/>
        </p:nvSpPr>
        <p:spPr>
          <a:xfrm>
            <a:off x="838199" y="180109"/>
            <a:ext cx="10515600" cy="30804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F22BBF1-2E0D-D84A-BC57-AD25A8F81A8E}"/>
              </a:ext>
            </a:extLst>
          </p:cNvPr>
          <p:cNvSpPr/>
          <p:nvPr/>
        </p:nvSpPr>
        <p:spPr>
          <a:xfrm>
            <a:off x="6623119" y="180109"/>
            <a:ext cx="2859023" cy="308042"/>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Effectiveness</a:t>
            </a:r>
          </a:p>
        </p:txBody>
      </p:sp>
    </p:spTree>
    <p:extLst>
      <p:ext uri="{BB962C8B-B14F-4D97-AF65-F5344CB8AC3E}">
        <p14:creationId xmlns:p14="http://schemas.microsoft.com/office/powerpoint/2010/main" val="38612593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14" grpId="0" animBg="1"/>
      <p:bldP spid="18" grpId="0" animBg="1"/>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2image13100384">
            <a:extLst>
              <a:ext uri="{FF2B5EF4-FFF2-40B4-BE49-F238E27FC236}">
                <a16:creationId xmlns:a16="http://schemas.microsoft.com/office/drawing/2014/main" id="{2ABF9315-E2C6-FE4A-AC52-3FAC7913722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35724" y="1338263"/>
            <a:ext cx="5818075" cy="5018087"/>
          </a:xfrm>
          <a:prstGeom prst="rect">
            <a:avLst/>
          </a:prstGeom>
          <a:solidFill>
            <a:srgbClr val="FFFFFF"/>
          </a:solidFill>
        </p:spPr>
      </p:pic>
      <p:sp>
        <p:nvSpPr>
          <p:cNvPr id="5" name="Title 4">
            <a:extLst>
              <a:ext uri="{FF2B5EF4-FFF2-40B4-BE49-F238E27FC236}">
                <a16:creationId xmlns:a16="http://schemas.microsoft.com/office/drawing/2014/main" id="{7823E0C8-53D2-484C-9219-1C2E49B6E0ED}"/>
              </a:ext>
            </a:extLst>
          </p:cNvPr>
          <p:cNvSpPr>
            <a:spLocks noGrp="1"/>
          </p:cNvSpPr>
          <p:nvPr>
            <p:ph type="title"/>
          </p:nvPr>
        </p:nvSpPr>
        <p:spPr/>
        <p:txBody>
          <a:bodyPr>
            <a:normAutofit/>
          </a:bodyPr>
          <a:lstStyle/>
          <a:p>
            <a:r>
              <a:rPr lang="en-US" sz="3600" dirty="0"/>
              <a:t>Quarantining: A community-level sanction</a:t>
            </a:r>
          </a:p>
        </p:txBody>
      </p:sp>
      <p:sp>
        <p:nvSpPr>
          <p:cNvPr id="11" name="Rectangle 10">
            <a:extLst>
              <a:ext uri="{FF2B5EF4-FFF2-40B4-BE49-F238E27FC236}">
                <a16:creationId xmlns:a16="http://schemas.microsoft.com/office/drawing/2014/main" id="{28404728-FD2C-E245-ACD3-843483A6B7E6}"/>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1172AE-7E14-B34D-B4FB-5EA40457FE28}"/>
              </a:ext>
            </a:extLst>
          </p:cNvPr>
          <p:cNvSpPr/>
          <p:nvPr/>
        </p:nvSpPr>
        <p:spPr>
          <a:xfrm>
            <a:off x="6623119" y="180109"/>
            <a:ext cx="2859023" cy="30804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Effectiveness</a:t>
            </a:r>
          </a:p>
        </p:txBody>
      </p:sp>
      <p:sp>
        <p:nvSpPr>
          <p:cNvPr id="6" name="Slide Number Placeholder 3">
            <a:extLst>
              <a:ext uri="{FF2B5EF4-FFF2-40B4-BE49-F238E27FC236}">
                <a16:creationId xmlns:a16="http://schemas.microsoft.com/office/drawing/2014/main" id="{8F7F46B7-EA03-4C49-871A-D7BC81DCC25A}"/>
              </a:ext>
            </a:extLst>
          </p:cNvPr>
          <p:cNvSpPr>
            <a:spLocks noGrp="1"/>
          </p:cNvSpPr>
          <p:nvPr>
            <p:ph type="sldNum" sz="quarter" idx="12"/>
          </p:nvPr>
        </p:nvSpPr>
        <p:spPr>
          <a:xfrm>
            <a:off x="861060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2" name="TextBox 1">
            <a:extLst>
              <a:ext uri="{FF2B5EF4-FFF2-40B4-BE49-F238E27FC236}">
                <a16:creationId xmlns:a16="http://schemas.microsoft.com/office/drawing/2014/main" id="{C4A902F0-BFF7-F54D-BB52-0D3191E12512}"/>
              </a:ext>
            </a:extLst>
          </p:cNvPr>
          <p:cNvSpPr txBox="1"/>
          <p:nvPr/>
        </p:nvSpPr>
        <p:spPr>
          <a:xfrm>
            <a:off x="909868" y="1690688"/>
            <a:ext cx="4108863" cy="4708981"/>
          </a:xfrm>
          <a:prstGeom prst="rect">
            <a:avLst/>
          </a:prstGeom>
          <a:noFill/>
        </p:spPr>
        <p:txBody>
          <a:bodyPr wrap="square" rtlCol="0">
            <a:spAutoFit/>
          </a:bodyPr>
          <a:lstStyle/>
          <a:p>
            <a:pPr marL="285750" indent="-285750">
              <a:buFont typeface="Arial" panose="020B0604020202020204" pitchFamily="34" charset="0"/>
              <a:buChar char="•"/>
            </a:pPr>
            <a:r>
              <a:rPr lang="en-US" sz="2400" dirty="0"/>
              <a:t>Visitors need to explicitly opt-in to view</a:t>
            </a:r>
          </a:p>
          <a:p>
            <a:pPr marL="285750" indent="-285750">
              <a:buFont typeface="Arial" panose="020B0604020202020204" pitchFamily="34" charset="0"/>
              <a:buChar char="•"/>
            </a:pPr>
            <a:r>
              <a:rPr lang="en-US" sz="2400" dirty="0"/>
              <a:t>Protects freedom of speech</a:t>
            </a:r>
          </a:p>
          <a:p>
            <a:pPr marL="285750" indent="-285750">
              <a:buFont typeface="Arial" panose="020B0604020202020204" pitchFamily="34" charset="0"/>
              <a:buChar char="•"/>
            </a:pPr>
            <a:r>
              <a:rPr lang="en-US" sz="2400" dirty="0"/>
              <a:t>Serves as a warning before the ban</a:t>
            </a:r>
          </a:p>
          <a:p>
            <a:pPr marL="285750" indent="-285750">
              <a:buFont typeface="Arial" panose="020B0604020202020204" pitchFamily="34" charset="0"/>
              <a:buChar char="•"/>
            </a:pPr>
            <a:r>
              <a:rPr lang="en-US" sz="2400" dirty="0"/>
              <a:t>Design friction:</a:t>
            </a:r>
          </a:p>
          <a:p>
            <a:pPr marL="742950" lvl="1" indent="-285750">
              <a:buFont typeface="Arial" panose="020B0604020202020204" pitchFamily="34" charset="0"/>
              <a:buChar char="•"/>
            </a:pPr>
            <a:r>
              <a:rPr lang="en-US" sz="2000" dirty="0"/>
              <a:t>Intentionally adding points of difficulty during users’ interaction with technology</a:t>
            </a:r>
          </a:p>
          <a:p>
            <a:pPr marL="285750" indent="-285750">
              <a:buFont typeface="Arial" panose="020B0604020202020204" pitchFamily="34" charset="0"/>
              <a:buChar char="•"/>
            </a:pPr>
            <a:r>
              <a:rPr lang="en-US" sz="2400" dirty="0"/>
              <a:t>Design friction as a moderation strategy</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74765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2C46"/>
        </a:solidFill>
        <a:effectLst/>
      </p:bgPr>
    </p:bg>
    <p:spTree>
      <p:nvGrpSpPr>
        <p:cNvPr id="1" name=""/>
        <p:cNvGrpSpPr/>
        <p:nvPr/>
      </p:nvGrpSpPr>
      <p:grpSpPr>
        <a:xfrm>
          <a:off x="0" y="0"/>
          <a:ext cx="0" cy="0"/>
          <a:chOff x="0" y="0"/>
          <a:chExt cx="0" cy="0"/>
        </a:xfrm>
      </p:grpSpPr>
      <p:pic>
        <p:nvPicPr>
          <p:cNvPr id="216" name="miscarriage1.jpg"/>
          <p:cNvPicPr>
            <a:picLocks noChangeAspect="1"/>
          </p:cNvPicPr>
          <p:nvPr/>
        </p:nvPicPr>
        <p:blipFill>
          <a:blip r:embed="rId3"/>
          <a:srcRect/>
          <a:stretch/>
        </p:blipFill>
        <p:spPr>
          <a:xfrm>
            <a:off x="3775708" y="1494461"/>
            <a:ext cx="2169091" cy="1211640"/>
          </a:xfrm>
          <a:prstGeom prst="rect">
            <a:avLst/>
          </a:prstGeom>
          <a:ln w="3175">
            <a:miter lim="400000"/>
          </a:ln>
        </p:spPr>
      </p:pic>
      <p:sp>
        <p:nvSpPr>
          <p:cNvPr id="34" name="Title 1">
            <a:extLst>
              <a:ext uri="{FF2B5EF4-FFF2-40B4-BE49-F238E27FC236}">
                <a16:creationId xmlns:a16="http://schemas.microsoft.com/office/drawing/2014/main" id="{18E9AD15-23DA-D247-AF59-0A2DEA42C1F8}"/>
              </a:ext>
            </a:extLst>
          </p:cNvPr>
          <p:cNvSpPr txBox="1">
            <a:spLocks/>
          </p:cNvSpPr>
          <p:nvPr/>
        </p:nvSpPr>
        <p:spPr>
          <a:xfrm>
            <a:off x="545600" y="4219748"/>
            <a:ext cx="10774770" cy="2296178"/>
          </a:xfrm>
          <a:prstGeom prst="rect">
            <a:avLst/>
          </a:prstGeom>
          <a:noFill/>
        </p:spPr>
        <p:txBody>
          <a:bodyPr vert="horz" lIns="91440" tIns="45720" rIns="91440" bIns="45720" rtlCol="0" anchor="t">
            <a:normAutofit fontScale="97500" lnSpcReduction="10000"/>
          </a:bodyPr>
          <a:lstStyle>
            <a:lvl1pPr algn="ctr" defTabSz="914400" rtl="0" eaLnBrk="1" latinLnBrk="0" hangingPunct="1">
              <a:lnSpc>
                <a:spcPct val="90000"/>
              </a:lnSpc>
              <a:spcBef>
                <a:spcPct val="0"/>
              </a:spcBef>
              <a:buNone/>
              <a:defRPr sz="6000" b="1" i="0" kern="1200">
                <a:solidFill>
                  <a:schemeClr val="tx1"/>
                </a:solidFill>
                <a:latin typeface="Avenir Next" panose="020B0503020202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3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Quarantined! Examining the Effects of a Community-wide Moderation Intervention on Reddit</a:t>
            </a:r>
            <a:endPar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90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Shagun Jhaver</a:t>
            </a:r>
            <a:r>
              <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 Eshwar Chandrasekharan, Amy </a:t>
            </a:r>
            <a:r>
              <a:rPr kumimoji="0" lang="en-US" sz="2900" b="0" i="0" u="none" strike="noStrike" kern="1200" cap="none" spc="0" normalizeH="0" baseline="0" noProof="0" dirty="0" err="1">
                <a:ln>
                  <a:noFill/>
                </a:ln>
                <a:solidFill>
                  <a:srgbClr val="FFFFFF"/>
                </a:solidFill>
                <a:effectLst/>
                <a:uLnTx/>
                <a:uFillTx/>
                <a:latin typeface="Avenir Next" panose="020B0503020202020204" pitchFamily="34" charset="0"/>
                <a:ea typeface="Helvetica Neue Medium"/>
                <a:cs typeface="Helvetica Neue Medium"/>
              </a:rPr>
              <a:t>Bruckman</a:t>
            </a:r>
            <a:r>
              <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Eric Gilbert (Under review at CSCW)</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900" b="0" i="0" u="none" strike="noStrike" kern="1200" cap="none" spc="0" normalizeH="0" baseline="0" noProof="0" dirty="0">
                <a:ln>
                  <a:noFill/>
                </a:ln>
                <a:solidFill>
                  <a:srgbClr val="FFFFFF"/>
                </a:solidFill>
                <a:effectLst/>
                <a:uLnTx/>
                <a:uFillTx/>
                <a:latin typeface="Avenir Next" panose="020B0503020202020204" pitchFamily="34" charset="0"/>
                <a:ea typeface="Helvetica Neue Medium"/>
                <a:cs typeface="Helvetica Neue Medium"/>
              </a:rPr>
              <a:t> </a:t>
            </a:r>
          </a:p>
        </p:txBody>
      </p:sp>
      <p:sp>
        <p:nvSpPr>
          <p:cNvPr id="35" name="Content Placeholder 2">
            <a:extLst>
              <a:ext uri="{FF2B5EF4-FFF2-40B4-BE49-F238E27FC236}">
                <a16:creationId xmlns:a16="http://schemas.microsoft.com/office/drawing/2014/main" id="{A7C309EA-8823-1547-A70F-033EF907D098}"/>
              </a:ext>
            </a:extLst>
          </p:cNvPr>
          <p:cNvSpPr txBox="1">
            <a:spLocks/>
          </p:cNvSpPr>
          <p:nvPr/>
        </p:nvSpPr>
        <p:spPr>
          <a:xfrm>
            <a:off x="6665270" y="1193142"/>
            <a:ext cx="5465613" cy="226327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1341" tIns="41341" rIns="41341" bIns="41341" anchor="ctr">
            <a:normAutofit/>
          </a:bodyPr>
          <a:lstStyle>
            <a:lvl1pPr marL="312039"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1pPr>
            <a:lvl2pPr marL="696087"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2pPr>
            <a:lvl3pPr marL="1080135"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3pPr>
            <a:lvl4pPr marL="1464183"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4pPr>
            <a:lvl5pPr marL="1848231"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5pPr>
            <a:lvl6pPr marL="2232279"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6pPr>
            <a:lvl7pPr marL="2616327"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7pPr>
            <a:lvl8pPr marL="3000375"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8pPr>
            <a:lvl9pPr marL="3384423" marR="0" indent="-312039" algn="l" defTabSz="410765" rtl="0" latinLnBrk="0">
              <a:lnSpc>
                <a:spcPct val="100000"/>
              </a:lnSpc>
              <a:spcBef>
                <a:spcPts val="2938"/>
              </a:spcBef>
              <a:spcAft>
                <a:spcPts val="0"/>
              </a:spcAft>
              <a:buClrTx/>
              <a:buSzPct val="145000"/>
              <a:buFontTx/>
              <a:buChar char="•"/>
              <a:tabLst/>
              <a:defRPr sz="2246" b="0" i="0" u="none" strike="noStrike" cap="none" spc="0" baseline="0">
                <a:solidFill>
                  <a:srgbClr val="000000"/>
                </a:solidFill>
                <a:uFillTx/>
                <a:latin typeface="Helvetica Neue"/>
                <a:ea typeface="Helvetica Neue"/>
                <a:cs typeface="Helvetica Neue"/>
                <a:sym typeface="Helvetica Neue"/>
              </a:defRPr>
            </a:lvl9pPr>
          </a:lstStyle>
          <a:p>
            <a:pPr marL="0" marR="0" lvl="0" indent="0" algn="l" defTabSz="410765" rtl="0" eaLnBrk="1" fontAlgn="auto" latinLnBrk="0" hangingPunct="1">
              <a:lnSpc>
                <a:spcPts val="80"/>
              </a:lnSpc>
              <a:spcBef>
                <a:spcPts val="2938"/>
              </a:spcBef>
              <a:spcAft>
                <a:spcPts val="0"/>
              </a:spcAft>
              <a:buClrTx/>
              <a:buSzPct val="145000"/>
              <a:buFontTx/>
              <a:buNone/>
              <a:tabLst/>
              <a:defRPr/>
            </a:pPr>
            <a:r>
              <a:rPr kumimoji="0" lang="en-US" sz="2800" b="1" i="0" u="none" strike="noStrike" kern="0" cap="none" spc="0" normalizeH="0" baseline="0" noProof="0" dirty="0">
                <a:ln>
                  <a:noFill/>
                </a:ln>
                <a:solidFill>
                  <a:srgbClr val="FFFFFF"/>
                </a:solidFill>
                <a:effectLst/>
                <a:uLnTx/>
                <a:uFillTx/>
                <a:latin typeface="Avenir Next" panose="020B0503020202020204" pitchFamily="34" charset="0"/>
                <a:ea typeface="Helvetica Neue"/>
                <a:cs typeface="Helvetica Neue"/>
                <a:sym typeface="Helvetica Neue"/>
              </a:rPr>
              <a:t>RQ: New User Influx</a:t>
            </a:r>
          </a:p>
          <a:p>
            <a:pPr marL="0" marR="0" lvl="0" indent="0" algn="l" defTabSz="410765" rtl="0" eaLnBrk="1" fontAlgn="auto" latinLnBrk="0" hangingPunct="1">
              <a:lnSpc>
                <a:spcPct val="100000"/>
              </a:lnSpc>
              <a:spcBef>
                <a:spcPts val="2938"/>
              </a:spcBef>
              <a:spcAft>
                <a:spcPts val="0"/>
              </a:spcAft>
              <a:buClrTx/>
              <a:buSzPct val="145000"/>
              <a:buFontTx/>
              <a:buNone/>
              <a:tabLst/>
              <a:defRPr/>
            </a:pPr>
            <a:r>
              <a:rPr kumimoji="0" lang="en-US" sz="2800" b="0" i="0" u="none" strike="noStrike" kern="0" cap="none" spc="0" normalizeH="0" baseline="0" noProof="0" dirty="0">
                <a:ln>
                  <a:noFill/>
                </a:ln>
                <a:solidFill>
                  <a:srgbClr val="FFFFFF"/>
                </a:solidFill>
                <a:effectLst/>
                <a:uLnTx/>
                <a:uFillTx/>
                <a:latin typeface="Avenir Next" panose="020B0503020202020204" pitchFamily="34" charset="0"/>
                <a:ea typeface="Helvetica Neue"/>
                <a:cs typeface="Helvetica Neue"/>
                <a:sym typeface="Helvetica Neue"/>
              </a:rPr>
              <a:t>How does quarantining affect the influx of new users?</a:t>
            </a:r>
          </a:p>
        </p:txBody>
      </p:sp>
      <p:sp>
        <p:nvSpPr>
          <p:cNvPr id="36" name="Contributions">
            <a:extLst>
              <a:ext uri="{FF2B5EF4-FFF2-40B4-BE49-F238E27FC236}">
                <a16:creationId xmlns:a16="http://schemas.microsoft.com/office/drawing/2014/main" id="{E6F407AF-6451-3A43-B027-EE9F5B5DB828}"/>
              </a:ext>
            </a:extLst>
          </p:cNvPr>
          <p:cNvSpPr txBox="1"/>
          <p:nvPr/>
        </p:nvSpPr>
        <p:spPr>
          <a:xfrm>
            <a:off x="1460196" y="122942"/>
            <a:ext cx="8396880" cy="60394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40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3456" b="1" i="0" u="none" strike="noStrike" kern="0" cap="none" spc="0" normalizeH="0" baseline="0" noProof="0" dirty="0">
                <a:ln>
                  <a:noFill/>
                </a:ln>
                <a:solidFill>
                  <a:srgbClr val="FFFFFF"/>
                </a:solidFill>
                <a:effectLst/>
                <a:uLnTx/>
                <a:uFillTx/>
                <a:latin typeface="Avenir Next"/>
                <a:sym typeface="Avenir Next"/>
              </a:rPr>
              <a:t>Effectiveness: Study 1</a:t>
            </a:r>
            <a:endParaRPr kumimoji="0" sz="3456" b="1" i="0" u="none" strike="noStrike" kern="0" cap="none" spc="0" normalizeH="0" baseline="0" noProof="0" dirty="0">
              <a:ln>
                <a:noFill/>
              </a:ln>
              <a:solidFill>
                <a:srgbClr val="FFFFFF"/>
              </a:solidFill>
              <a:effectLst/>
              <a:uLnTx/>
              <a:uFillTx/>
              <a:latin typeface="Avenir Next"/>
              <a:sym typeface="Avenir Next"/>
            </a:endParaRPr>
          </a:p>
        </p:txBody>
      </p:sp>
      <p:sp>
        <p:nvSpPr>
          <p:cNvPr id="8" name="Slide Number Placeholder 3">
            <a:extLst>
              <a:ext uri="{FF2B5EF4-FFF2-40B4-BE49-F238E27FC236}">
                <a16:creationId xmlns:a16="http://schemas.microsoft.com/office/drawing/2014/main" id="{F53EA514-42AD-9A49-99BE-5A0F02651331}"/>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457200">
              <a:defRPr/>
            </a:pPr>
            <a:fld id="{EEBB84EA-720A-924D-995C-2965551D1999}" type="slidenum">
              <a:rPr lang="en-US" sz="1200" smtClean="0">
                <a:solidFill>
                  <a:prstClr val="black">
                    <a:tint val="75000"/>
                  </a:prstClr>
                </a:solidFill>
                <a:latin typeface="Garamond" panose="02020404030301010803" pitchFamily="18" charset="0"/>
              </a:rPr>
              <a:pPr algn="r" defTabSz="457200">
                <a:defRPr/>
              </a:pPr>
              <a:t>69</a:t>
            </a:fld>
            <a:endParaRPr lang="en-US" sz="1200">
              <a:solidFill>
                <a:prstClr val="black">
                  <a:tint val="75000"/>
                </a:prstClr>
              </a:solidFill>
              <a:latin typeface="Garamond" panose="02020404030301010803" pitchFamily="18" charset="0"/>
            </a:endParaRPr>
          </a:p>
        </p:txBody>
      </p:sp>
      <p:sp>
        <p:nvSpPr>
          <p:cNvPr id="12" name="Rectangle 11">
            <a:extLst>
              <a:ext uri="{FF2B5EF4-FFF2-40B4-BE49-F238E27FC236}">
                <a16:creationId xmlns:a16="http://schemas.microsoft.com/office/drawing/2014/main" id="{8E332D88-A628-DE4F-81B4-B1390D641835}"/>
              </a:ext>
            </a:extLst>
          </p:cNvPr>
          <p:cNvSpPr/>
          <p:nvPr/>
        </p:nvSpPr>
        <p:spPr>
          <a:xfrm>
            <a:off x="158099" y="1798307"/>
            <a:ext cx="2897138" cy="603949"/>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Calibri" panose="020F0502020204030204"/>
                <a:ea typeface="+mn-ea"/>
                <a:cs typeface="+mn-cs"/>
              </a:rPr>
              <a:t>Effectiveness</a:t>
            </a:r>
          </a:p>
        </p:txBody>
      </p:sp>
    </p:spTree>
    <p:extLst>
      <p:ext uri="{BB962C8B-B14F-4D97-AF65-F5344CB8AC3E}">
        <p14:creationId xmlns:p14="http://schemas.microsoft.com/office/powerpoint/2010/main" val="247672705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social media post&#10;&#10;Description automatically generated">
            <a:extLst>
              <a:ext uri="{FF2B5EF4-FFF2-40B4-BE49-F238E27FC236}">
                <a16:creationId xmlns:a16="http://schemas.microsoft.com/office/drawing/2014/main" id="{3DA0A1F6-7235-6F4D-A0C8-1C60E66AEF88}"/>
              </a:ext>
            </a:extLst>
          </p:cNvPr>
          <p:cNvPicPr>
            <a:picLocks noGrp="1" noChangeAspect="1"/>
          </p:cNvPicPr>
          <p:nvPr>
            <p:ph idx="1"/>
          </p:nvPr>
        </p:nvPicPr>
        <p:blipFill>
          <a:blip r:embed="rId3"/>
          <a:stretch>
            <a:fillRect/>
          </a:stretch>
        </p:blipFill>
        <p:spPr>
          <a:xfrm>
            <a:off x="1948309" y="1463083"/>
            <a:ext cx="8295381" cy="5258392"/>
          </a:xfrm>
        </p:spPr>
      </p:pic>
      <p:sp>
        <p:nvSpPr>
          <p:cNvPr id="3" name="Title 2">
            <a:extLst>
              <a:ext uri="{FF2B5EF4-FFF2-40B4-BE49-F238E27FC236}">
                <a16:creationId xmlns:a16="http://schemas.microsoft.com/office/drawing/2014/main" id="{7DA9A6EF-58A6-2842-8E7C-10E051B13614}"/>
              </a:ext>
            </a:extLst>
          </p:cNvPr>
          <p:cNvSpPr>
            <a:spLocks noGrp="1"/>
          </p:cNvSpPr>
          <p:nvPr>
            <p:ph type="title"/>
          </p:nvPr>
        </p:nvSpPr>
        <p:spPr/>
        <p:txBody>
          <a:bodyPr>
            <a:normAutofit/>
          </a:bodyPr>
          <a:lstStyle/>
          <a:p>
            <a:r>
              <a:rPr lang="en-US" sz="4000" dirty="0"/>
              <a:t>It helps users find relevant information</a:t>
            </a:r>
          </a:p>
        </p:txBody>
      </p:sp>
      <p:sp>
        <p:nvSpPr>
          <p:cNvPr id="4" name="Slide Number Placeholder 3">
            <a:extLst>
              <a:ext uri="{FF2B5EF4-FFF2-40B4-BE49-F238E27FC236}">
                <a16:creationId xmlns:a16="http://schemas.microsoft.com/office/drawing/2014/main" id="{A6524E47-0663-C44A-A143-631C89A67A46}"/>
              </a:ext>
            </a:extLst>
          </p:cNvPr>
          <p:cNvSpPr>
            <a:spLocks noGrp="1"/>
          </p:cNvSpPr>
          <p:nvPr>
            <p:ph type="sldNum" sz="quarter" idx="12"/>
          </p:nvPr>
        </p:nvSpPr>
        <p:spPr/>
        <p:txBody>
          <a:bodyPr/>
          <a:lstStyle/>
          <a:p>
            <a:fld id="{EEBB84EA-720A-924D-995C-2965551D1999}" type="slidenum">
              <a:rPr lang="en-US" smtClean="0"/>
              <a:t>7</a:t>
            </a:fld>
            <a:endParaRPr lang="en-US" dirty="0"/>
          </a:p>
        </p:txBody>
      </p:sp>
      <p:cxnSp>
        <p:nvCxnSpPr>
          <p:cNvPr id="8" name="Straight Connector 7">
            <a:extLst>
              <a:ext uri="{FF2B5EF4-FFF2-40B4-BE49-F238E27FC236}">
                <a16:creationId xmlns:a16="http://schemas.microsoft.com/office/drawing/2014/main" id="{48D33884-F286-964A-BA5C-9D06505C6C9F}"/>
              </a:ext>
            </a:extLst>
          </p:cNvPr>
          <p:cNvCxnSpPr/>
          <p:nvPr/>
        </p:nvCxnSpPr>
        <p:spPr>
          <a:xfrm>
            <a:off x="2456597" y="1801504"/>
            <a:ext cx="2129051"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0CBAAD-39E3-4E42-AA08-A5FD3AD34292}"/>
              </a:ext>
            </a:extLst>
          </p:cNvPr>
          <p:cNvCxnSpPr/>
          <p:nvPr/>
        </p:nvCxnSpPr>
        <p:spPr>
          <a:xfrm>
            <a:off x="2677237" y="2158624"/>
            <a:ext cx="2129051"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B53F80D-C1E1-374B-9334-2A4B725BC9C9}"/>
              </a:ext>
            </a:extLst>
          </p:cNvPr>
          <p:cNvCxnSpPr/>
          <p:nvPr/>
        </p:nvCxnSpPr>
        <p:spPr>
          <a:xfrm>
            <a:off x="2925173" y="2556688"/>
            <a:ext cx="2129051"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CACD347-690B-AB42-A672-342AF72F116E}"/>
              </a:ext>
            </a:extLst>
          </p:cNvPr>
          <p:cNvCxnSpPr/>
          <p:nvPr/>
        </p:nvCxnSpPr>
        <p:spPr>
          <a:xfrm>
            <a:off x="3159461" y="2913807"/>
            <a:ext cx="2129051"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C3AA877-CF3B-684E-A01B-162054665302}"/>
              </a:ext>
            </a:extLst>
          </p:cNvPr>
          <p:cNvCxnSpPr/>
          <p:nvPr/>
        </p:nvCxnSpPr>
        <p:spPr>
          <a:xfrm>
            <a:off x="2670415" y="3298223"/>
            <a:ext cx="2129051"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C3BB74C-6572-3140-9419-317234DB152A}"/>
              </a:ext>
            </a:extLst>
          </p:cNvPr>
          <p:cNvCxnSpPr/>
          <p:nvPr/>
        </p:nvCxnSpPr>
        <p:spPr>
          <a:xfrm>
            <a:off x="2427028" y="3682639"/>
            <a:ext cx="2129051"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F1FEFF2-85A5-EF4B-8452-133491F7644C}"/>
              </a:ext>
            </a:extLst>
          </p:cNvPr>
          <p:cNvCxnSpPr/>
          <p:nvPr/>
        </p:nvCxnSpPr>
        <p:spPr>
          <a:xfrm>
            <a:off x="2427027" y="5950442"/>
            <a:ext cx="2129051"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4D52F76-32DA-C840-8BA2-9869E1DE8B71}"/>
              </a:ext>
            </a:extLst>
          </p:cNvPr>
          <p:cNvCxnSpPr/>
          <p:nvPr/>
        </p:nvCxnSpPr>
        <p:spPr>
          <a:xfrm>
            <a:off x="2674963" y="6321209"/>
            <a:ext cx="2129051"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A719AFC-7686-6442-8790-952D1E8E0493}"/>
              </a:ext>
            </a:extLst>
          </p:cNvPr>
          <p:cNvCxnSpPr/>
          <p:nvPr/>
        </p:nvCxnSpPr>
        <p:spPr>
          <a:xfrm>
            <a:off x="2431577" y="6705622"/>
            <a:ext cx="2129051"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8BB129D-D7B8-0842-A710-4DC4BEBC6221}"/>
              </a:ext>
            </a:extLst>
          </p:cNvPr>
          <p:cNvSpPr/>
          <p:nvPr/>
        </p:nvSpPr>
        <p:spPr>
          <a:xfrm>
            <a:off x="2456597" y="3821373"/>
            <a:ext cx="7787093" cy="1733266"/>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AABE21-03D9-8E41-8DA4-F1CBC54B2335}"/>
              </a:ext>
            </a:extLst>
          </p:cNvPr>
          <p:cNvSpPr/>
          <p:nvPr/>
        </p:nvSpPr>
        <p:spPr>
          <a:xfrm>
            <a:off x="838199" y="180109"/>
            <a:ext cx="10515599" cy="3215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EC1FC8D-E672-0141-8E34-660E2E1DC674}"/>
              </a:ext>
            </a:extLst>
          </p:cNvPr>
          <p:cNvSpPr/>
          <p:nvPr/>
        </p:nvSpPr>
        <p:spPr>
          <a:xfrm>
            <a:off x="838198" y="166612"/>
            <a:ext cx="2334494" cy="321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Background</a:t>
            </a:r>
          </a:p>
        </p:txBody>
      </p:sp>
    </p:spTree>
    <p:extLst>
      <p:ext uri="{BB962C8B-B14F-4D97-AF65-F5344CB8AC3E}">
        <p14:creationId xmlns:p14="http://schemas.microsoft.com/office/powerpoint/2010/main" val="36812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C78F0-A891-1B43-BF6F-42B9624A2482}"/>
              </a:ext>
            </a:extLst>
          </p:cNvPr>
          <p:cNvSpPr>
            <a:spLocks noGrp="1"/>
          </p:cNvSpPr>
          <p:nvPr>
            <p:ph type="title"/>
          </p:nvPr>
        </p:nvSpPr>
        <p:spPr/>
        <p:txBody>
          <a:bodyPr/>
          <a:lstStyle/>
          <a:p>
            <a:pPr algn="ctr"/>
            <a:r>
              <a:rPr lang="en-US" dirty="0"/>
              <a:t>Two largest quarantined subreddits</a:t>
            </a:r>
          </a:p>
        </p:txBody>
      </p:sp>
      <p:sp>
        <p:nvSpPr>
          <p:cNvPr id="3" name="Content Placeholder 2">
            <a:extLst>
              <a:ext uri="{FF2B5EF4-FFF2-40B4-BE49-F238E27FC236}">
                <a16:creationId xmlns:a16="http://schemas.microsoft.com/office/drawing/2014/main" id="{4810353B-99F2-2A46-95A9-AFD4D6BF9C9D}"/>
              </a:ext>
            </a:extLst>
          </p:cNvPr>
          <p:cNvSpPr>
            <a:spLocks noGrp="1"/>
          </p:cNvSpPr>
          <p:nvPr>
            <p:ph idx="1"/>
          </p:nvPr>
        </p:nvSpPr>
        <p:spPr>
          <a:xfrm>
            <a:off x="838200" y="1825625"/>
            <a:ext cx="4910790" cy="4351338"/>
          </a:xfrm>
        </p:spPr>
        <p:txBody>
          <a:bodyPr/>
          <a:lstStyle/>
          <a:p>
            <a:pPr marL="514350" indent="-514350">
              <a:buFont typeface="+mj-lt"/>
              <a:buAutoNum type="arabicPeriod"/>
            </a:pPr>
            <a:r>
              <a:rPr lang="en-US" i="1" dirty="0"/>
              <a:t>r/</a:t>
            </a:r>
            <a:r>
              <a:rPr lang="en-US" i="1" dirty="0" err="1"/>
              <a:t>TheRedPill</a:t>
            </a:r>
            <a:endParaRPr lang="en-US" i="1" dirty="0"/>
          </a:p>
          <a:p>
            <a:pPr lvl="1"/>
            <a:r>
              <a:rPr lang="en-US" dirty="0"/>
              <a:t>Misogyny</a:t>
            </a:r>
          </a:p>
          <a:p>
            <a:pPr lvl="1"/>
            <a:r>
              <a:rPr lang="en-US" dirty="0"/>
              <a:t>Anti-feminist discourse</a:t>
            </a:r>
          </a:p>
          <a:p>
            <a:pPr lvl="1"/>
            <a:r>
              <a:rPr lang="en-US" dirty="0"/>
              <a:t>250K subscribers</a:t>
            </a:r>
          </a:p>
          <a:p>
            <a:pPr lvl="1"/>
            <a:endParaRPr lang="en-US" dirty="0"/>
          </a:p>
          <a:p>
            <a:pPr marL="514350" indent="-514350">
              <a:buFont typeface="+mj-lt"/>
              <a:buAutoNum type="arabicPeriod"/>
            </a:pPr>
            <a:r>
              <a:rPr lang="en-US" i="1" dirty="0"/>
              <a:t>r/</a:t>
            </a:r>
            <a:r>
              <a:rPr lang="en-US" i="1" dirty="0" err="1"/>
              <a:t>The_Donald</a:t>
            </a:r>
            <a:endParaRPr lang="en-US" i="1" dirty="0"/>
          </a:p>
          <a:p>
            <a:pPr lvl="1"/>
            <a:r>
              <a:rPr lang="en-US" dirty="0"/>
              <a:t>Racism</a:t>
            </a:r>
          </a:p>
          <a:p>
            <a:pPr lvl="1"/>
            <a:r>
              <a:rPr lang="en-US" dirty="0"/>
              <a:t>Far-right discourse</a:t>
            </a:r>
          </a:p>
          <a:p>
            <a:pPr lvl="1"/>
            <a:r>
              <a:rPr lang="en-US" dirty="0"/>
              <a:t>750K subscribers</a:t>
            </a:r>
          </a:p>
          <a:p>
            <a:endParaRPr lang="en-US" dirty="0"/>
          </a:p>
        </p:txBody>
      </p:sp>
      <p:sp>
        <p:nvSpPr>
          <p:cNvPr id="9" name="Rectangle 8">
            <a:extLst>
              <a:ext uri="{FF2B5EF4-FFF2-40B4-BE49-F238E27FC236}">
                <a16:creationId xmlns:a16="http://schemas.microsoft.com/office/drawing/2014/main" id="{AF092970-8248-EE40-9E14-FA45A1555F63}"/>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699124B-5B78-9D4C-B42E-DA071A18DAB9}"/>
              </a:ext>
            </a:extLst>
          </p:cNvPr>
          <p:cNvSpPr/>
          <p:nvPr/>
        </p:nvSpPr>
        <p:spPr>
          <a:xfrm>
            <a:off x="6623119" y="180109"/>
            <a:ext cx="2859023" cy="30804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Effectiveness: Study 1</a:t>
            </a:r>
          </a:p>
        </p:txBody>
      </p:sp>
      <p:sp>
        <p:nvSpPr>
          <p:cNvPr id="6" name="Slide Number Placeholder 3">
            <a:extLst>
              <a:ext uri="{FF2B5EF4-FFF2-40B4-BE49-F238E27FC236}">
                <a16:creationId xmlns:a16="http://schemas.microsoft.com/office/drawing/2014/main" id="{EF7F912B-0746-B74E-A76C-B9AF14BB6FDE}"/>
              </a:ext>
            </a:extLst>
          </p:cNvPr>
          <p:cNvSpPr>
            <a:spLocks noGrp="1"/>
          </p:cNvSpPr>
          <p:nvPr>
            <p:ph type="sldNum" sz="quarter" idx="12"/>
          </p:nvPr>
        </p:nvSpPr>
        <p:spPr>
          <a:xfrm>
            <a:off x="861060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pic>
        <p:nvPicPr>
          <p:cNvPr id="1028" name="Picture 4" descr="Image result for theredpill reddit">
            <a:extLst>
              <a:ext uri="{FF2B5EF4-FFF2-40B4-BE49-F238E27FC236}">
                <a16:creationId xmlns:a16="http://schemas.microsoft.com/office/drawing/2014/main" id="{E949BA1C-D066-064E-B307-B09EAE67C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010" y="1214262"/>
            <a:ext cx="4910790" cy="27290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 application&#10;&#10;Description automatically generated">
            <a:extLst>
              <a:ext uri="{FF2B5EF4-FFF2-40B4-BE49-F238E27FC236}">
                <a16:creationId xmlns:a16="http://schemas.microsoft.com/office/drawing/2014/main" id="{D53088D4-9350-A749-9C5F-3D53E9E88B6F}"/>
              </a:ext>
            </a:extLst>
          </p:cNvPr>
          <p:cNvPicPr>
            <a:picLocks noChangeAspect="1"/>
          </p:cNvPicPr>
          <p:nvPr/>
        </p:nvPicPr>
        <p:blipFill rotWithShape="1">
          <a:blip r:embed="rId3"/>
          <a:srcRect l="21359"/>
          <a:stretch/>
        </p:blipFill>
        <p:spPr>
          <a:xfrm>
            <a:off x="6443007" y="4129106"/>
            <a:ext cx="4910791" cy="2363769"/>
          </a:xfrm>
          <a:prstGeom prst="rect">
            <a:avLst/>
          </a:prstGeom>
        </p:spPr>
      </p:pic>
    </p:spTree>
    <p:extLst>
      <p:ext uri="{BB962C8B-B14F-4D97-AF65-F5344CB8AC3E}">
        <p14:creationId xmlns:p14="http://schemas.microsoft.com/office/powerpoint/2010/main" val="55335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C5A0DE-9E1D-884B-A44E-97E595BCD1A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Garamond" panose="020204040303010108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lang="en-US" smtClean="0"/>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tint val="75000"/>
                </a:prstClr>
              </a:solidFill>
              <a:effectLst/>
              <a:uLnTx/>
              <a:uFillTx/>
              <a:latin typeface="Garamond" panose="02020404030301010803" pitchFamily="18" charset="0"/>
              <a:ea typeface="+mn-ea"/>
              <a:cs typeface="+mn-cs"/>
            </a:endParaRPr>
          </a:p>
        </p:txBody>
      </p:sp>
      <p:sp>
        <p:nvSpPr>
          <p:cNvPr id="3" name="Rectangle 2">
            <a:extLst>
              <a:ext uri="{FF2B5EF4-FFF2-40B4-BE49-F238E27FC236}">
                <a16:creationId xmlns:a16="http://schemas.microsoft.com/office/drawing/2014/main" id="{9C716C9B-D645-3344-912C-8B1D64141979}"/>
              </a:ext>
            </a:extLst>
          </p:cNvPr>
          <p:cNvSpPr/>
          <p:nvPr/>
        </p:nvSpPr>
        <p:spPr>
          <a:xfrm>
            <a:off x="2447493" y="1421945"/>
            <a:ext cx="2917682" cy="830998"/>
          </a:xfrm>
          <a:prstGeom prst="rect">
            <a:avLst/>
          </a:prstGeom>
          <a:solidFill>
            <a:schemeClr val="accent3">
              <a:lumMod val="75000"/>
            </a:schemeClr>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venir Next" panose="020B0503020202020204" pitchFamily="34" charset="0"/>
              </a:rPr>
              <a:t>r/</a:t>
            </a:r>
            <a:r>
              <a:rPr lang="en-US" sz="2400" dirty="0" err="1">
                <a:solidFill>
                  <a:schemeClr val="bg1"/>
                </a:solidFill>
                <a:latin typeface="Avenir Next" panose="020B0503020202020204" pitchFamily="34" charset="0"/>
              </a:rPr>
              <a:t>TheRedPill</a:t>
            </a:r>
            <a:endParaRPr kumimoji="0" lang="en-US" sz="2000" b="0" i="0" u="none" strike="noStrike" kern="1200" cap="none" spc="0" normalizeH="0" baseline="0" noProof="0" dirty="0">
              <a:ln>
                <a:noFill/>
              </a:ln>
              <a:solidFill>
                <a:schemeClr val="bg1"/>
              </a:solidFill>
              <a:effectLst/>
              <a:uLnTx/>
              <a:uFillTx/>
              <a:latin typeface="Avenir Next" panose="020B0503020202020204" pitchFamily="34" charset="0"/>
            </a:endParaRPr>
          </a:p>
        </p:txBody>
      </p:sp>
      <p:cxnSp>
        <p:nvCxnSpPr>
          <p:cNvPr id="9" name="Straight Arrow Connector 8">
            <a:extLst>
              <a:ext uri="{FF2B5EF4-FFF2-40B4-BE49-F238E27FC236}">
                <a16:creationId xmlns:a16="http://schemas.microsoft.com/office/drawing/2014/main" id="{C8C32E0A-B0AA-D144-B224-3F372C959AC1}"/>
              </a:ext>
            </a:extLst>
          </p:cNvPr>
          <p:cNvCxnSpPr>
            <a:cxnSpLocks/>
          </p:cNvCxnSpPr>
          <p:nvPr/>
        </p:nvCxnSpPr>
        <p:spPr>
          <a:xfrm>
            <a:off x="3905688" y="2252943"/>
            <a:ext cx="0" cy="449669"/>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E6BEB00-DC39-C145-873C-5EEF6E61A3E1}"/>
              </a:ext>
            </a:extLst>
          </p:cNvPr>
          <p:cNvSpPr txBox="1"/>
          <p:nvPr/>
        </p:nvSpPr>
        <p:spPr>
          <a:xfrm>
            <a:off x="642938" y="528639"/>
            <a:ext cx="10710862" cy="830997"/>
          </a:xfrm>
          <a:prstGeom prst="rect">
            <a:avLst/>
          </a:prstGeom>
          <a:noFill/>
        </p:spPr>
        <p:txBody>
          <a:bodyPr wrap="square" rtlCol="0">
            <a:spAutoFit/>
          </a:bodyPr>
          <a:lstStyle/>
          <a:p>
            <a:pPr algn="ctr"/>
            <a:r>
              <a:rPr lang="en-US" sz="4800" dirty="0"/>
              <a:t>Data preparation</a:t>
            </a:r>
          </a:p>
        </p:txBody>
      </p:sp>
      <p:sp>
        <p:nvSpPr>
          <p:cNvPr id="12" name="Rectangle 11">
            <a:extLst>
              <a:ext uri="{FF2B5EF4-FFF2-40B4-BE49-F238E27FC236}">
                <a16:creationId xmlns:a16="http://schemas.microsoft.com/office/drawing/2014/main" id="{060CCACA-EA64-1940-B6F0-E54DE0B441E7}"/>
              </a:ext>
            </a:extLst>
          </p:cNvPr>
          <p:cNvSpPr/>
          <p:nvPr/>
        </p:nvSpPr>
        <p:spPr>
          <a:xfrm>
            <a:off x="6826825" y="1421945"/>
            <a:ext cx="2917682" cy="830998"/>
          </a:xfrm>
          <a:prstGeom prst="rect">
            <a:avLst/>
          </a:prstGeom>
          <a:solidFill>
            <a:schemeClr val="accent3">
              <a:lumMod val="75000"/>
            </a:schemeClr>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venir Next" panose="020B0503020202020204" pitchFamily="34" charset="0"/>
              </a:rPr>
              <a:t>r/</a:t>
            </a:r>
            <a:r>
              <a:rPr lang="en-US" sz="2400" dirty="0" err="1">
                <a:solidFill>
                  <a:schemeClr val="bg1"/>
                </a:solidFill>
                <a:latin typeface="Avenir Next" panose="020B0503020202020204" pitchFamily="34" charset="0"/>
              </a:rPr>
              <a:t>The_Donald</a:t>
            </a:r>
            <a:endParaRPr kumimoji="0" lang="en-US" sz="2000" b="0" i="0" u="none" strike="noStrike" kern="1200" cap="none" spc="0" normalizeH="0" baseline="0" noProof="0" dirty="0">
              <a:ln>
                <a:noFill/>
              </a:ln>
              <a:solidFill>
                <a:schemeClr val="bg1"/>
              </a:solidFill>
              <a:effectLst/>
              <a:uLnTx/>
              <a:uFillTx/>
              <a:latin typeface="Avenir Next" panose="020B0503020202020204" pitchFamily="34" charset="0"/>
            </a:endParaRPr>
          </a:p>
        </p:txBody>
      </p:sp>
      <p:sp>
        <p:nvSpPr>
          <p:cNvPr id="13" name="Rectangle 12">
            <a:extLst>
              <a:ext uri="{FF2B5EF4-FFF2-40B4-BE49-F238E27FC236}">
                <a16:creationId xmlns:a16="http://schemas.microsoft.com/office/drawing/2014/main" id="{3FB9C201-C9CA-6B43-8355-04966CBAF1CA}"/>
              </a:ext>
            </a:extLst>
          </p:cNvPr>
          <p:cNvSpPr/>
          <p:nvPr/>
        </p:nvSpPr>
        <p:spPr>
          <a:xfrm>
            <a:off x="2114633" y="2723915"/>
            <a:ext cx="3583405" cy="620673"/>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100 </a:t>
            </a:r>
            <a:r>
              <a:rPr kumimoji="0" lang="en-US" sz="2400" b="0" i="0" u="none" strike="noStrike" kern="1200" cap="none" spc="0" normalizeH="0" baseline="0" noProof="0" dirty="0" err="1">
                <a:ln>
                  <a:noFill/>
                </a:ln>
                <a:solidFill>
                  <a:prstClr val="black"/>
                </a:solidFill>
                <a:effectLst/>
                <a:uLnTx/>
                <a:uFillTx/>
                <a:latin typeface="Avenir Next" panose="020B0503020202020204" pitchFamily="34" charset="0"/>
                <a:ea typeface="+mn-ea"/>
                <a:cs typeface="+mn-cs"/>
              </a:rPr>
              <a:t>contro</a:t>
            </a:r>
            <a:r>
              <a:rPr lang="en-US" sz="2400" dirty="0">
                <a:solidFill>
                  <a:prstClr val="black"/>
                </a:solidFill>
                <a:latin typeface="Avenir Next" panose="020B0503020202020204" pitchFamily="34" charset="0"/>
              </a:rPr>
              <a:t>l subreddits</a:t>
            </a:r>
            <a:endPar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endParaRPr>
          </a:p>
        </p:txBody>
      </p:sp>
      <p:sp>
        <p:nvSpPr>
          <p:cNvPr id="15" name="Rectangle 14">
            <a:extLst>
              <a:ext uri="{FF2B5EF4-FFF2-40B4-BE49-F238E27FC236}">
                <a16:creationId xmlns:a16="http://schemas.microsoft.com/office/drawing/2014/main" id="{D950E3B2-6FFD-2F4C-80BF-58ECC00B1F3F}"/>
              </a:ext>
            </a:extLst>
          </p:cNvPr>
          <p:cNvSpPr/>
          <p:nvPr/>
        </p:nvSpPr>
        <p:spPr>
          <a:xfrm>
            <a:off x="6493965" y="2713035"/>
            <a:ext cx="3583402" cy="620673"/>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100 </a:t>
            </a:r>
            <a:r>
              <a:rPr kumimoji="0" lang="en-US" sz="2400" b="0" i="0" u="none" strike="noStrike" kern="1200" cap="none" spc="0" normalizeH="0" baseline="0" noProof="0" dirty="0" err="1">
                <a:ln>
                  <a:noFill/>
                </a:ln>
                <a:solidFill>
                  <a:prstClr val="black"/>
                </a:solidFill>
                <a:effectLst/>
                <a:uLnTx/>
                <a:uFillTx/>
                <a:latin typeface="Avenir Next" panose="020B0503020202020204" pitchFamily="34" charset="0"/>
                <a:ea typeface="+mn-ea"/>
                <a:cs typeface="+mn-cs"/>
              </a:rPr>
              <a:t>contro</a:t>
            </a:r>
            <a:r>
              <a:rPr lang="en-US" sz="2400" dirty="0">
                <a:solidFill>
                  <a:prstClr val="black"/>
                </a:solidFill>
                <a:latin typeface="Avenir Next" panose="020B0503020202020204" pitchFamily="34" charset="0"/>
              </a:rPr>
              <a:t>l subreddits</a:t>
            </a:r>
            <a:endPar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endParaRPr>
          </a:p>
        </p:txBody>
      </p:sp>
      <p:cxnSp>
        <p:nvCxnSpPr>
          <p:cNvPr id="19" name="Straight Arrow Connector 18">
            <a:extLst>
              <a:ext uri="{FF2B5EF4-FFF2-40B4-BE49-F238E27FC236}">
                <a16:creationId xmlns:a16="http://schemas.microsoft.com/office/drawing/2014/main" id="{9D8A72A9-995E-1345-B5C4-4D18E2610DFA}"/>
              </a:ext>
            </a:extLst>
          </p:cNvPr>
          <p:cNvCxnSpPr>
            <a:cxnSpLocks/>
          </p:cNvCxnSpPr>
          <p:nvPr/>
        </p:nvCxnSpPr>
        <p:spPr>
          <a:xfrm>
            <a:off x="8408415" y="2252942"/>
            <a:ext cx="0" cy="449669"/>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Down Arrow 38">
            <a:extLst>
              <a:ext uri="{FF2B5EF4-FFF2-40B4-BE49-F238E27FC236}">
                <a16:creationId xmlns:a16="http://schemas.microsoft.com/office/drawing/2014/main" id="{9430455B-2243-C043-95DC-07F99CC3F246}"/>
              </a:ext>
            </a:extLst>
          </p:cNvPr>
          <p:cNvSpPr/>
          <p:nvPr/>
        </p:nvSpPr>
        <p:spPr>
          <a:xfrm>
            <a:off x="5853684" y="3486141"/>
            <a:ext cx="484632" cy="822960"/>
          </a:xfrm>
          <a:prstGeom prst="downArrow">
            <a:avLst/>
          </a:prstGeom>
          <a:solidFill>
            <a:schemeClr val="bg2">
              <a:lumMod val="90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indent="0" algn="ctr" defTabSz="47542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TextBox 39">
            <a:extLst>
              <a:ext uri="{FF2B5EF4-FFF2-40B4-BE49-F238E27FC236}">
                <a16:creationId xmlns:a16="http://schemas.microsoft.com/office/drawing/2014/main" id="{43B85E12-AB1A-FE46-B25D-46D8C866428E}"/>
              </a:ext>
            </a:extLst>
          </p:cNvPr>
          <p:cNvSpPr txBox="1"/>
          <p:nvPr/>
        </p:nvSpPr>
        <p:spPr>
          <a:xfrm>
            <a:off x="6273466" y="3626209"/>
            <a:ext cx="2244530" cy="39126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1341" tIns="41341" rIns="41341" bIns="41341" numCol="1" spcCol="38100" rtlCol="0" anchor="ctr">
            <a:spAutoFit/>
          </a:bodyPr>
          <a:lstStyle/>
          <a:p>
            <a:pPr marL="0" marR="0" indent="0" algn="ctr" defTabSz="475423" rtl="0" fontAlgn="auto" latinLnBrk="0" hangingPunct="0">
              <a:lnSpc>
                <a:spcPct val="100000"/>
              </a:lnSpc>
              <a:spcBef>
                <a:spcPts val="0"/>
              </a:spcBef>
              <a:spcAft>
                <a:spcPts val="0"/>
              </a:spcAft>
              <a:buClrTx/>
              <a:buSzTx/>
              <a:buFontTx/>
              <a:buNone/>
              <a:tabLst/>
            </a:pPr>
            <a:r>
              <a:rPr kumimoji="0" lang="en-US" sz="2000" i="0" u="none" strike="noStrike" cap="none" spc="0" normalizeH="0" baseline="0" dirty="0">
                <a:ln>
                  <a:noFill/>
                </a:ln>
                <a:solidFill>
                  <a:srgbClr val="000000"/>
                </a:solidFill>
                <a:effectLst/>
                <a:uFillTx/>
                <a:latin typeface="Helvetica Neue"/>
                <a:ea typeface="Helvetica Neue"/>
                <a:cs typeface="Helvetica Neue"/>
                <a:sym typeface="Helvetica Neue"/>
              </a:rPr>
              <a:t>For each subreddit</a:t>
            </a:r>
          </a:p>
        </p:txBody>
      </p:sp>
      <p:sp>
        <p:nvSpPr>
          <p:cNvPr id="41" name="Rectangle 40">
            <a:extLst>
              <a:ext uri="{FF2B5EF4-FFF2-40B4-BE49-F238E27FC236}">
                <a16:creationId xmlns:a16="http://schemas.microsoft.com/office/drawing/2014/main" id="{A6E12352-B4BD-AF41-A890-32694394EEDC}"/>
              </a:ext>
            </a:extLst>
          </p:cNvPr>
          <p:cNvSpPr/>
          <p:nvPr/>
        </p:nvSpPr>
        <p:spPr>
          <a:xfrm>
            <a:off x="4160044" y="5813431"/>
            <a:ext cx="3871912" cy="945264"/>
          </a:xfrm>
          <a:prstGeom prst="rect">
            <a:avLst/>
          </a:prstGeom>
          <a:solidFill>
            <a:schemeClr val="accent2">
              <a:lumMod val="50000"/>
            </a:schemeClr>
          </a:solidFill>
          <a:ln w="254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indent="0" algn="ctr" defTabSz="475423"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bg1"/>
                </a:solidFill>
                <a:effectLst/>
                <a:uFillTx/>
                <a:latin typeface="+mn-lt"/>
                <a:ea typeface="+mn-ea"/>
                <a:cs typeface="+mn-cs"/>
                <a:sym typeface="Helvetica Neue Medium"/>
              </a:rPr>
              <a:t>Daily influx of new users</a:t>
            </a:r>
          </a:p>
        </p:txBody>
      </p:sp>
      <p:sp>
        <p:nvSpPr>
          <p:cNvPr id="42" name="Rectangle 41">
            <a:extLst>
              <a:ext uri="{FF2B5EF4-FFF2-40B4-BE49-F238E27FC236}">
                <a16:creationId xmlns:a16="http://schemas.microsoft.com/office/drawing/2014/main" id="{0586B0E7-C522-494A-86E9-BABCC9CE373B}"/>
              </a:ext>
            </a:extLst>
          </p:cNvPr>
          <p:cNvSpPr/>
          <p:nvPr/>
        </p:nvSpPr>
        <p:spPr>
          <a:xfrm>
            <a:off x="3971814" y="4372265"/>
            <a:ext cx="4248371" cy="699043"/>
          </a:xfrm>
          <a:prstGeom prst="rect">
            <a:avLst/>
          </a:prstGeom>
          <a:solidFill>
            <a:schemeClr val="accent2">
              <a:lumMod val="40000"/>
              <a:lumOff val="60000"/>
            </a:schemeClr>
          </a:solidFill>
          <a:ln w="254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indent="0" algn="ctr" defTabSz="475423"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effectLst/>
                <a:uFillTx/>
                <a:latin typeface="Avenir Next" panose="020B0503020202020204" pitchFamily="34" charset="0"/>
                <a:sym typeface="Helvetica Neue Medium"/>
              </a:rPr>
              <a:t>Collect posts six months before to six months after quarantine</a:t>
            </a:r>
          </a:p>
        </p:txBody>
      </p:sp>
      <p:sp>
        <p:nvSpPr>
          <p:cNvPr id="43" name="Down Arrow 42">
            <a:extLst>
              <a:ext uri="{FF2B5EF4-FFF2-40B4-BE49-F238E27FC236}">
                <a16:creationId xmlns:a16="http://schemas.microsoft.com/office/drawing/2014/main" id="{E3DBB6A9-B670-414B-A30A-7047026C8D87}"/>
              </a:ext>
            </a:extLst>
          </p:cNvPr>
          <p:cNvSpPr/>
          <p:nvPr/>
        </p:nvSpPr>
        <p:spPr>
          <a:xfrm>
            <a:off x="5854937" y="5197911"/>
            <a:ext cx="484632" cy="548640"/>
          </a:xfrm>
          <a:prstGeom prst="downArrow">
            <a:avLst/>
          </a:prstGeom>
          <a:solidFill>
            <a:schemeClr val="bg2">
              <a:lumMod val="90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indent="0" algn="ctr" defTabSz="47542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Rectangle 24">
            <a:extLst>
              <a:ext uri="{FF2B5EF4-FFF2-40B4-BE49-F238E27FC236}">
                <a16:creationId xmlns:a16="http://schemas.microsoft.com/office/drawing/2014/main" id="{B2467F39-6988-4D41-A0D7-E36D9B4ED180}"/>
              </a:ext>
            </a:extLst>
          </p:cNvPr>
          <p:cNvSpPr/>
          <p:nvPr/>
        </p:nvSpPr>
        <p:spPr>
          <a:xfrm>
            <a:off x="838199" y="180109"/>
            <a:ext cx="10515600" cy="30804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E18CC31-7522-8449-AC86-DEDBE4EE6EF4}"/>
              </a:ext>
            </a:extLst>
          </p:cNvPr>
          <p:cNvSpPr/>
          <p:nvPr/>
        </p:nvSpPr>
        <p:spPr>
          <a:xfrm>
            <a:off x="6623119" y="180109"/>
            <a:ext cx="2859023" cy="308042"/>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Effectiveness: Study 1</a:t>
            </a:r>
          </a:p>
        </p:txBody>
      </p:sp>
      <p:sp>
        <p:nvSpPr>
          <p:cNvPr id="4" name="Rectangle 3">
            <a:extLst>
              <a:ext uri="{FF2B5EF4-FFF2-40B4-BE49-F238E27FC236}">
                <a16:creationId xmlns:a16="http://schemas.microsoft.com/office/drawing/2014/main" id="{F9CE4C6B-FD56-1F43-BBD2-15AC0A5813DF}"/>
              </a:ext>
            </a:extLst>
          </p:cNvPr>
          <p:cNvSpPr/>
          <p:nvPr/>
        </p:nvSpPr>
        <p:spPr>
          <a:xfrm>
            <a:off x="8946572" y="3941377"/>
            <a:ext cx="2407227" cy="1560817"/>
          </a:xfrm>
          <a:prstGeom prst="rect">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indent="0" algn="ctr" defTabSz="475423"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chemeClr val="bg1"/>
                </a:solidFill>
                <a:effectLst/>
                <a:uFillTx/>
                <a:latin typeface="Avenir Next" panose="020B0503020202020204" pitchFamily="34" charset="0"/>
                <a:sym typeface="Helvetica Neue Medium"/>
              </a:rPr>
              <a:t>85 M</a:t>
            </a:r>
          </a:p>
          <a:p>
            <a:pPr marL="0" marR="0" indent="0" algn="ctr" defTabSz="475423" rtl="0" fontAlgn="auto" latinLnBrk="0" hangingPunct="0">
              <a:lnSpc>
                <a:spcPct val="100000"/>
              </a:lnSpc>
              <a:spcBef>
                <a:spcPts val="0"/>
              </a:spcBef>
              <a:spcAft>
                <a:spcPts val="0"/>
              </a:spcAft>
              <a:buClrTx/>
              <a:buSzTx/>
              <a:buFontTx/>
              <a:buNone/>
              <a:tabLst/>
            </a:pPr>
            <a:r>
              <a:rPr lang="en-US" sz="3200" b="1" dirty="0">
                <a:solidFill>
                  <a:schemeClr val="bg1"/>
                </a:solidFill>
                <a:latin typeface="Avenir Next" panose="020B0503020202020204" pitchFamily="34" charset="0"/>
                <a:sym typeface="Helvetica Neue Medium"/>
              </a:rPr>
              <a:t>Reddit Posts</a:t>
            </a:r>
            <a:endParaRPr kumimoji="0" lang="en-US" sz="3200" b="1" i="0" u="none" strike="noStrike" cap="none" spc="0" normalizeH="0" baseline="0" dirty="0">
              <a:ln>
                <a:noFill/>
              </a:ln>
              <a:solidFill>
                <a:schemeClr val="bg1"/>
              </a:solidFill>
              <a:effectLst/>
              <a:uFillTx/>
              <a:latin typeface="Avenir Next" panose="020B0503020202020204" pitchFamily="34" charset="0"/>
              <a:sym typeface="Helvetica Neue Medium"/>
            </a:endParaRPr>
          </a:p>
        </p:txBody>
      </p:sp>
    </p:spTree>
    <p:extLst>
      <p:ext uri="{BB962C8B-B14F-4D97-AF65-F5344CB8AC3E}">
        <p14:creationId xmlns:p14="http://schemas.microsoft.com/office/powerpoint/2010/main" val="15641922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5" grpId="0" animBg="1"/>
      <p:bldP spid="39" grpId="0" animBg="1"/>
      <p:bldP spid="40" grpId="0"/>
      <p:bldP spid="41" grpId="0" animBg="1"/>
      <p:bldP spid="42" grpId="0" animBg="1"/>
      <p:bldP spid="43" grpId="0" animBg="1"/>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1E634-1513-B04A-83A5-575C1C8C9F8F}"/>
              </a:ext>
            </a:extLst>
          </p:cNvPr>
          <p:cNvSpPr>
            <a:spLocks noGrp="1"/>
          </p:cNvSpPr>
          <p:nvPr>
            <p:ph type="title"/>
          </p:nvPr>
        </p:nvSpPr>
        <p:spPr/>
        <p:txBody>
          <a:bodyPr/>
          <a:lstStyle/>
          <a:p>
            <a:r>
              <a:rPr lang="en-US" b="1" dirty="0">
                <a:latin typeface="Avenir Next" panose="020B0503020202020204" pitchFamily="34" charset="0"/>
              </a:rPr>
              <a:t>Methods</a:t>
            </a:r>
          </a:p>
        </p:txBody>
      </p:sp>
      <p:sp>
        <p:nvSpPr>
          <p:cNvPr id="3" name="Content Placeholder 2">
            <a:extLst>
              <a:ext uri="{FF2B5EF4-FFF2-40B4-BE49-F238E27FC236}">
                <a16:creationId xmlns:a16="http://schemas.microsoft.com/office/drawing/2014/main" id="{51DF79E8-9A33-714C-820E-B623FD335023}"/>
              </a:ext>
            </a:extLst>
          </p:cNvPr>
          <p:cNvSpPr>
            <a:spLocks noGrp="1"/>
          </p:cNvSpPr>
          <p:nvPr>
            <p:ph sz="half" idx="1"/>
          </p:nvPr>
        </p:nvSpPr>
        <p:spPr>
          <a:xfrm>
            <a:off x="838200" y="2338243"/>
            <a:ext cx="5334000" cy="4351338"/>
          </a:xfrm>
        </p:spPr>
        <p:txBody>
          <a:bodyPr anchor="ctr">
            <a:noAutofit/>
          </a:bodyPr>
          <a:lstStyle/>
          <a:p>
            <a:r>
              <a:rPr lang="en-US" dirty="0"/>
              <a:t>Interrupted Time-series (ITS) Analysis</a:t>
            </a:r>
          </a:p>
          <a:p>
            <a:pPr lvl="1"/>
            <a:r>
              <a:rPr lang="en-US" dirty="0"/>
              <a:t>Accounts for ongoing temporal trends within quarantined subreddits</a:t>
            </a:r>
          </a:p>
          <a:p>
            <a:pPr lvl="1"/>
            <a:endParaRPr lang="en-US" dirty="0"/>
          </a:p>
          <a:p>
            <a:r>
              <a:rPr lang="en-US" dirty="0"/>
              <a:t>Bootstrapping Test</a:t>
            </a:r>
          </a:p>
          <a:p>
            <a:pPr lvl="1"/>
            <a:r>
              <a:rPr lang="en-US" dirty="0"/>
              <a:t>Multiple simulations to compute </a:t>
            </a:r>
            <a:r>
              <a:rPr lang="el-GR" dirty="0"/>
              <a:t>β</a:t>
            </a:r>
            <a:r>
              <a:rPr lang="en-US" dirty="0"/>
              <a:t> distribution for control subreddits</a:t>
            </a:r>
          </a:p>
          <a:p>
            <a:pPr lvl="1"/>
            <a:r>
              <a:rPr lang="en-US" dirty="0"/>
              <a:t>Examine whether </a:t>
            </a:r>
            <a:r>
              <a:rPr lang="el-GR" dirty="0"/>
              <a:t>β</a:t>
            </a:r>
            <a:r>
              <a:rPr lang="en-US" dirty="0"/>
              <a:t>(</a:t>
            </a:r>
            <a:r>
              <a:rPr lang="en-US" dirty="0" err="1"/>
              <a:t>TheRedPill</a:t>
            </a:r>
            <a:r>
              <a:rPr lang="en-US" dirty="0"/>
              <a:t>) or </a:t>
            </a:r>
            <a:r>
              <a:rPr lang="el-GR" dirty="0"/>
              <a:t>β</a:t>
            </a:r>
            <a:r>
              <a:rPr lang="en-US" dirty="0"/>
              <a:t>(</a:t>
            </a:r>
            <a:r>
              <a:rPr lang="en-US" dirty="0" err="1"/>
              <a:t>The_Donald</a:t>
            </a:r>
            <a:r>
              <a:rPr lang="en-US" dirty="0"/>
              <a:t>) is extreme in related to control distribution</a:t>
            </a:r>
          </a:p>
          <a:p>
            <a:pPr lvl="1"/>
            <a:endParaRPr lang="en-US" dirty="0"/>
          </a:p>
          <a:p>
            <a:endParaRPr lang="en-US" dirty="0"/>
          </a:p>
          <a:p>
            <a:pPr marL="914400" lvl="2" indent="0">
              <a:buNone/>
            </a:pPr>
            <a:r>
              <a:rPr lang="en-US" sz="1800" dirty="0"/>
              <a:t>	</a:t>
            </a:r>
          </a:p>
        </p:txBody>
      </p:sp>
      <p:pic>
        <p:nvPicPr>
          <p:cNvPr id="6" name="Content Placeholder 5" descr="Chart&#10;&#10;Description automatically generated">
            <a:extLst>
              <a:ext uri="{FF2B5EF4-FFF2-40B4-BE49-F238E27FC236}">
                <a16:creationId xmlns:a16="http://schemas.microsoft.com/office/drawing/2014/main" id="{4DB95181-FD56-B04C-B8B0-41599C90C612}"/>
              </a:ext>
            </a:extLst>
          </p:cNvPr>
          <p:cNvPicPr>
            <a:picLocks noGrp="1" noChangeAspect="1"/>
          </p:cNvPicPr>
          <p:nvPr>
            <p:ph sz="half" idx="2"/>
          </p:nvPr>
        </p:nvPicPr>
        <p:blipFill>
          <a:blip r:embed="rId2"/>
          <a:stretch>
            <a:fillRect/>
          </a:stretch>
        </p:blipFill>
        <p:spPr>
          <a:xfrm>
            <a:off x="6172200" y="892474"/>
            <a:ext cx="5181600" cy="4167160"/>
          </a:xfrm>
        </p:spPr>
      </p:pic>
      <p:sp>
        <p:nvSpPr>
          <p:cNvPr id="10" name="Rectangle 9">
            <a:extLst>
              <a:ext uri="{FF2B5EF4-FFF2-40B4-BE49-F238E27FC236}">
                <a16:creationId xmlns:a16="http://schemas.microsoft.com/office/drawing/2014/main" id="{141CDD2E-0B74-024D-898E-36E388D295D6}"/>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B0A265-8313-F441-ADBA-165409EC438E}"/>
              </a:ext>
            </a:extLst>
          </p:cNvPr>
          <p:cNvSpPr/>
          <p:nvPr/>
        </p:nvSpPr>
        <p:spPr>
          <a:xfrm>
            <a:off x="6623119" y="180109"/>
            <a:ext cx="2859023" cy="30804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Effectiveness: Study 1</a:t>
            </a:r>
          </a:p>
        </p:txBody>
      </p:sp>
      <p:sp>
        <p:nvSpPr>
          <p:cNvPr id="7" name="Slide Number Placeholder 3">
            <a:extLst>
              <a:ext uri="{FF2B5EF4-FFF2-40B4-BE49-F238E27FC236}">
                <a16:creationId xmlns:a16="http://schemas.microsoft.com/office/drawing/2014/main" id="{9BC7553D-1918-3947-B324-B90C1B48668F}"/>
              </a:ext>
            </a:extLst>
          </p:cNvPr>
          <p:cNvSpPr>
            <a:spLocks noGrp="1"/>
          </p:cNvSpPr>
          <p:nvPr>
            <p:ph type="sldNum" sz="quarter" idx="12"/>
          </p:nvPr>
        </p:nvSpPr>
        <p:spPr>
          <a:xfrm>
            <a:off x="861060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229736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F8029A-6D7E-B247-9441-85803DE436AA}"/>
              </a:ext>
            </a:extLst>
          </p:cNvPr>
          <p:cNvSpPr>
            <a:spLocks noGrp="1"/>
          </p:cNvSpPr>
          <p:nvPr>
            <p:ph type="title"/>
          </p:nvPr>
        </p:nvSpPr>
        <p:spPr/>
        <p:txBody>
          <a:bodyPr>
            <a:normAutofit/>
          </a:bodyPr>
          <a:lstStyle/>
          <a:p>
            <a:r>
              <a:rPr lang="en-US" dirty="0"/>
              <a:t>Findings</a:t>
            </a:r>
          </a:p>
        </p:txBody>
      </p:sp>
      <p:sp>
        <p:nvSpPr>
          <p:cNvPr id="5" name="Text Placeholder 4">
            <a:extLst>
              <a:ext uri="{FF2B5EF4-FFF2-40B4-BE49-F238E27FC236}">
                <a16:creationId xmlns:a16="http://schemas.microsoft.com/office/drawing/2014/main" id="{AA8EA52E-29D1-6E4E-B328-4A5BFF77E22C}"/>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7C1BF288-9B84-F049-B041-94F7C25E1F1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3ED692C-C0E5-C743-B0FC-E11C0885EE4E}"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10" name="Rectangle 9">
            <a:extLst>
              <a:ext uri="{FF2B5EF4-FFF2-40B4-BE49-F238E27FC236}">
                <a16:creationId xmlns:a16="http://schemas.microsoft.com/office/drawing/2014/main" id="{AA389EEC-0781-A445-A990-78DB881F63D9}"/>
              </a:ext>
            </a:extLst>
          </p:cNvPr>
          <p:cNvSpPr/>
          <p:nvPr/>
        </p:nvSpPr>
        <p:spPr>
          <a:xfrm>
            <a:off x="838199" y="180109"/>
            <a:ext cx="10515600" cy="30804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206BDAE-FC8C-3949-A02B-44CDDC2A3149}"/>
              </a:ext>
            </a:extLst>
          </p:cNvPr>
          <p:cNvSpPr/>
          <p:nvPr/>
        </p:nvSpPr>
        <p:spPr>
          <a:xfrm>
            <a:off x="6623119" y="180109"/>
            <a:ext cx="2859023" cy="308042"/>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rPr>
              <a:t>Effectiveness: Study 1</a:t>
            </a:r>
          </a:p>
        </p:txBody>
      </p:sp>
    </p:spTree>
    <p:extLst>
      <p:ext uri="{BB962C8B-B14F-4D97-AF65-F5344CB8AC3E}">
        <p14:creationId xmlns:p14="http://schemas.microsoft.com/office/powerpoint/2010/main" val="27266869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E66B69-6B0F-0B4A-BEE2-4D2C41B5CE2A}"/>
              </a:ext>
            </a:extLst>
          </p:cNvPr>
          <p:cNvSpPr>
            <a:spLocks noGrp="1"/>
          </p:cNvSpPr>
          <p:nvPr>
            <p:ph type="title"/>
          </p:nvPr>
        </p:nvSpPr>
        <p:spPr/>
        <p:txBody>
          <a:bodyPr>
            <a:normAutofit/>
          </a:bodyPr>
          <a:lstStyle/>
          <a:p>
            <a:r>
              <a:rPr lang="en-US" sz="4000" b="1" dirty="0">
                <a:latin typeface="Avenir Next" panose="020B0503020202020204" pitchFamily="34" charset="0"/>
              </a:rPr>
              <a:t>Sharp decrease in the influx of new users</a:t>
            </a:r>
          </a:p>
        </p:txBody>
      </p:sp>
      <p:sp>
        <p:nvSpPr>
          <p:cNvPr id="8" name="Text Placeholder 7">
            <a:extLst>
              <a:ext uri="{FF2B5EF4-FFF2-40B4-BE49-F238E27FC236}">
                <a16:creationId xmlns:a16="http://schemas.microsoft.com/office/drawing/2014/main" id="{AA36913B-F9AA-A24F-9AB8-E74394F0BB4D}"/>
              </a:ext>
            </a:extLst>
          </p:cNvPr>
          <p:cNvSpPr>
            <a:spLocks noGrp="1"/>
          </p:cNvSpPr>
          <p:nvPr>
            <p:ph type="body" idx="1"/>
          </p:nvPr>
        </p:nvSpPr>
        <p:spPr>
          <a:xfrm>
            <a:off x="839788" y="1123941"/>
            <a:ext cx="5157787" cy="823912"/>
          </a:xfrm>
        </p:spPr>
        <p:txBody>
          <a:bodyPr>
            <a:normAutofit/>
          </a:bodyPr>
          <a:lstStyle/>
          <a:p>
            <a:pPr algn="ctr"/>
            <a:r>
              <a:rPr lang="en-US" sz="3200" dirty="0"/>
              <a:t>r/</a:t>
            </a:r>
            <a:r>
              <a:rPr lang="en-US" sz="3200" dirty="0" err="1"/>
              <a:t>TheRedPill</a:t>
            </a:r>
            <a:endParaRPr lang="en-US" sz="3200" dirty="0"/>
          </a:p>
        </p:txBody>
      </p:sp>
      <p:pic>
        <p:nvPicPr>
          <p:cNvPr id="11" name="Content Placeholder 10" descr="Chart, line chart&#10;&#10;Description automatically generated">
            <a:extLst>
              <a:ext uri="{FF2B5EF4-FFF2-40B4-BE49-F238E27FC236}">
                <a16:creationId xmlns:a16="http://schemas.microsoft.com/office/drawing/2014/main" id="{28CD4CA3-ED5C-B74D-8F80-3494C233266D}"/>
              </a:ext>
            </a:extLst>
          </p:cNvPr>
          <p:cNvPicPr>
            <a:picLocks noGrp="1" noChangeAspect="1"/>
          </p:cNvPicPr>
          <p:nvPr>
            <p:ph sz="half" idx="2"/>
          </p:nvPr>
        </p:nvPicPr>
        <p:blipFill>
          <a:blip r:embed="rId2"/>
          <a:stretch>
            <a:fillRect/>
          </a:stretch>
        </p:blipFill>
        <p:spPr>
          <a:xfrm>
            <a:off x="451642" y="2115201"/>
            <a:ext cx="5284139" cy="3975374"/>
          </a:xfrm>
        </p:spPr>
      </p:pic>
      <p:sp>
        <p:nvSpPr>
          <p:cNvPr id="9" name="Text Placeholder 8">
            <a:extLst>
              <a:ext uri="{FF2B5EF4-FFF2-40B4-BE49-F238E27FC236}">
                <a16:creationId xmlns:a16="http://schemas.microsoft.com/office/drawing/2014/main" id="{E04A8146-7FB1-2744-A3F5-781D233A0B11}"/>
              </a:ext>
            </a:extLst>
          </p:cNvPr>
          <p:cNvSpPr>
            <a:spLocks noGrp="1"/>
          </p:cNvSpPr>
          <p:nvPr>
            <p:ph type="body" sz="quarter" idx="3"/>
          </p:nvPr>
        </p:nvSpPr>
        <p:spPr>
          <a:xfrm>
            <a:off x="6172200" y="1123941"/>
            <a:ext cx="5183188" cy="823912"/>
          </a:xfrm>
        </p:spPr>
        <p:txBody>
          <a:bodyPr>
            <a:normAutofit/>
          </a:bodyPr>
          <a:lstStyle/>
          <a:p>
            <a:pPr algn="ctr"/>
            <a:r>
              <a:rPr lang="en-US" sz="3200" dirty="0"/>
              <a:t>Control subreddits</a:t>
            </a:r>
          </a:p>
        </p:txBody>
      </p:sp>
      <p:sp>
        <p:nvSpPr>
          <p:cNvPr id="4" name="Slide Number Placeholder 3">
            <a:extLst>
              <a:ext uri="{FF2B5EF4-FFF2-40B4-BE49-F238E27FC236}">
                <a16:creationId xmlns:a16="http://schemas.microsoft.com/office/drawing/2014/main" id="{5A6E1ACD-B49D-1A43-A7E2-C4944176065E}"/>
              </a:ext>
            </a:extLst>
          </p:cNvPr>
          <p:cNvSpPr>
            <a:spLocks noGrp="1"/>
          </p:cNvSpPr>
          <p:nvPr>
            <p:ph type="sldNum" sz="quarter" idx="12"/>
          </p:nvPr>
        </p:nvSpPr>
        <p:spPr/>
        <p:txBody>
          <a:bodyPr/>
          <a:lstStyle/>
          <a:p>
            <a:fld id="{EEBB84EA-720A-924D-995C-2965551D1999}" type="slidenum">
              <a:rPr lang="en-US" smtClean="0"/>
              <a:t>74</a:t>
            </a:fld>
            <a:endParaRPr lang="en-US"/>
          </a:p>
        </p:txBody>
      </p:sp>
      <p:sp>
        <p:nvSpPr>
          <p:cNvPr id="19" name="Rectangle 18">
            <a:extLst>
              <a:ext uri="{FF2B5EF4-FFF2-40B4-BE49-F238E27FC236}">
                <a16:creationId xmlns:a16="http://schemas.microsoft.com/office/drawing/2014/main" id="{33BAF867-6ECB-5143-8AAC-CCBBCE70F692}"/>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3A84C7F-7E8A-074E-84D4-23638E474802}"/>
              </a:ext>
            </a:extLst>
          </p:cNvPr>
          <p:cNvSpPr/>
          <p:nvPr/>
        </p:nvSpPr>
        <p:spPr>
          <a:xfrm>
            <a:off x="6623119" y="180109"/>
            <a:ext cx="2859023" cy="30804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Effectiveness: Study 1</a:t>
            </a:r>
          </a:p>
        </p:txBody>
      </p:sp>
      <p:pic>
        <p:nvPicPr>
          <p:cNvPr id="21" name="Content Placeholder 20" descr="Chart, line chart&#10;&#10;Description automatically generated">
            <a:extLst>
              <a:ext uri="{FF2B5EF4-FFF2-40B4-BE49-F238E27FC236}">
                <a16:creationId xmlns:a16="http://schemas.microsoft.com/office/drawing/2014/main" id="{F50B0BE4-2F79-2C49-9E7E-66A3142D8E21}"/>
              </a:ext>
            </a:extLst>
          </p:cNvPr>
          <p:cNvPicPr>
            <a:picLocks noGrp="1" noChangeAspect="1"/>
          </p:cNvPicPr>
          <p:nvPr>
            <p:ph sz="quarter" idx="4"/>
          </p:nvPr>
        </p:nvPicPr>
        <p:blipFill>
          <a:blip r:embed="rId3"/>
          <a:stretch>
            <a:fillRect/>
          </a:stretch>
        </p:blipFill>
        <p:spPr>
          <a:xfrm>
            <a:off x="5924139" y="1954550"/>
            <a:ext cx="5963060" cy="3975373"/>
          </a:xfrm>
          <a:prstGeom prst="rect">
            <a:avLst/>
          </a:prstGeom>
        </p:spPr>
      </p:pic>
    </p:spTree>
    <p:extLst>
      <p:ext uri="{BB962C8B-B14F-4D97-AF65-F5344CB8AC3E}">
        <p14:creationId xmlns:p14="http://schemas.microsoft.com/office/powerpoint/2010/main" val="143201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E66B69-6B0F-0B4A-BEE2-4D2C41B5CE2A}"/>
              </a:ext>
            </a:extLst>
          </p:cNvPr>
          <p:cNvSpPr>
            <a:spLocks noGrp="1"/>
          </p:cNvSpPr>
          <p:nvPr>
            <p:ph type="title"/>
          </p:nvPr>
        </p:nvSpPr>
        <p:spPr/>
        <p:txBody>
          <a:bodyPr>
            <a:normAutofit/>
          </a:bodyPr>
          <a:lstStyle/>
          <a:p>
            <a:r>
              <a:rPr lang="en-US" sz="4000" b="1" dirty="0">
                <a:latin typeface="Avenir Next" panose="020B0503020202020204" pitchFamily="34" charset="0"/>
              </a:rPr>
              <a:t>Sharp decrease in the influx of new users</a:t>
            </a:r>
          </a:p>
        </p:txBody>
      </p:sp>
      <p:sp>
        <p:nvSpPr>
          <p:cNvPr id="8" name="Text Placeholder 7">
            <a:extLst>
              <a:ext uri="{FF2B5EF4-FFF2-40B4-BE49-F238E27FC236}">
                <a16:creationId xmlns:a16="http://schemas.microsoft.com/office/drawing/2014/main" id="{AA36913B-F9AA-A24F-9AB8-E74394F0BB4D}"/>
              </a:ext>
            </a:extLst>
          </p:cNvPr>
          <p:cNvSpPr>
            <a:spLocks noGrp="1"/>
          </p:cNvSpPr>
          <p:nvPr>
            <p:ph type="body" idx="1"/>
          </p:nvPr>
        </p:nvSpPr>
        <p:spPr>
          <a:xfrm>
            <a:off x="839788" y="1123941"/>
            <a:ext cx="5157787" cy="823912"/>
          </a:xfrm>
        </p:spPr>
        <p:txBody>
          <a:bodyPr>
            <a:normAutofit/>
          </a:bodyPr>
          <a:lstStyle/>
          <a:p>
            <a:pPr algn="ctr"/>
            <a:r>
              <a:rPr lang="en-US" sz="3200" dirty="0"/>
              <a:t>r/</a:t>
            </a:r>
            <a:r>
              <a:rPr lang="en-US" sz="3200" dirty="0" err="1"/>
              <a:t>The_Donald</a:t>
            </a:r>
            <a:endParaRPr lang="en-US" sz="3200" dirty="0"/>
          </a:p>
        </p:txBody>
      </p:sp>
      <p:pic>
        <p:nvPicPr>
          <p:cNvPr id="11" name="Content Placeholder 10">
            <a:extLst>
              <a:ext uri="{FF2B5EF4-FFF2-40B4-BE49-F238E27FC236}">
                <a16:creationId xmlns:a16="http://schemas.microsoft.com/office/drawing/2014/main" id="{28CD4CA3-ED5C-B74D-8F80-3494C233266D}"/>
              </a:ext>
            </a:extLst>
          </p:cNvPr>
          <p:cNvPicPr>
            <a:picLocks noGrp="1" noChangeAspect="1"/>
          </p:cNvPicPr>
          <p:nvPr>
            <p:ph sz="half" idx="2"/>
          </p:nvPr>
        </p:nvPicPr>
        <p:blipFill>
          <a:blip r:embed="rId2"/>
          <a:srcRect/>
          <a:stretch/>
        </p:blipFill>
        <p:spPr>
          <a:xfrm>
            <a:off x="451642" y="2149563"/>
            <a:ext cx="5284139" cy="3906649"/>
          </a:xfrm>
        </p:spPr>
      </p:pic>
      <p:sp>
        <p:nvSpPr>
          <p:cNvPr id="9" name="Text Placeholder 8">
            <a:extLst>
              <a:ext uri="{FF2B5EF4-FFF2-40B4-BE49-F238E27FC236}">
                <a16:creationId xmlns:a16="http://schemas.microsoft.com/office/drawing/2014/main" id="{E04A8146-7FB1-2744-A3F5-781D233A0B11}"/>
              </a:ext>
            </a:extLst>
          </p:cNvPr>
          <p:cNvSpPr>
            <a:spLocks noGrp="1"/>
          </p:cNvSpPr>
          <p:nvPr>
            <p:ph type="body" sz="quarter" idx="3"/>
          </p:nvPr>
        </p:nvSpPr>
        <p:spPr>
          <a:xfrm>
            <a:off x="6172200" y="1123941"/>
            <a:ext cx="5183188" cy="823912"/>
          </a:xfrm>
        </p:spPr>
        <p:txBody>
          <a:bodyPr>
            <a:normAutofit/>
          </a:bodyPr>
          <a:lstStyle/>
          <a:p>
            <a:pPr algn="ctr"/>
            <a:r>
              <a:rPr lang="en-US" sz="3200" dirty="0"/>
              <a:t>Control subreddits</a:t>
            </a:r>
          </a:p>
        </p:txBody>
      </p:sp>
      <p:sp>
        <p:nvSpPr>
          <p:cNvPr id="4" name="Slide Number Placeholder 3">
            <a:extLst>
              <a:ext uri="{FF2B5EF4-FFF2-40B4-BE49-F238E27FC236}">
                <a16:creationId xmlns:a16="http://schemas.microsoft.com/office/drawing/2014/main" id="{5A6E1ACD-B49D-1A43-A7E2-C4944176065E}"/>
              </a:ext>
            </a:extLst>
          </p:cNvPr>
          <p:cNvSpPr>
            <a:spLocks noGrp="1"/>
          </p:cNvSpPr>
          <p:nvPr>
            <p:ph type="sldNum" sz="quarter" idx="12"/>
          </p:nvPr>
        </p:nvSpPr>
        <p:spPr/>
        <p:txBody>
          <a:bodyPr/>
          <a:lstStyle/>
          <a:p>
            <a:fld id="{EEBB84EA-720A-924D-995C-2965551D1999}" type="slidenum">
              <a:rPr lang="en-US" smtClean="0"/>
              <a:t>75</a:t>
            </a:fld>
            <a:endParaRPr lang="en-US"/>
          </a:p>
        </p:txBody>
      </p:sp>
      <p:sp>
        <p:nvSpPr>
          <p:cNvPr id="19" name="Rectangle 18">
            <a:extLst>
              <a:ext uri="{FF2B5EF4-FFF2-40B4-BE49-F238E27FC236}">
                <a16:creationId xmlns:a16="http://schemas.microsoft.com/office/drawing/2014/main" id="{33BAF867-6ECB-5143-8AAC-CCBBCE70F692}"/>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3A84C7F-7E8A-074E-84D4-23638E474802}"/>
              </a:ext>
            </a:extLst>
          </p:cNvPr>
          <p:cNvSpPr/>
          <p:nvPr/>
        </p:nvSpPr>
        <p:spPr>
          <a:xfrm>
            <a:off x="6623119" y="180109"/>
            <a:ext cx="2859023" cy="30804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Effectiveness: Study 1</a:t>
            </a:r>
          </a:p>
        </p:txBody>
      </p:sp>
      <p:pic>
        <p:nvPicPr>
          <p:cNvPr id="7" name="Picture 6" descr="Chart, line chart&#10;&#10;Description automatically generated">
            <a:extLst>
              <a:ext uri="{FF2B5EF4-FFF2-40B4-BE49-F238E27FC236}">
                <a16:creationId xmlns:a16="http://schemas.microsoft.com/office/drawing/2014/main" id="{5B59C0F2-F258-4244-93FC-DE722D7CBF41}"/>
              </a:ext>
            </a:extLst>
          </p:cNvPr>
          <p:cNvPicPr>
            <a:picLocks noChangeAspect="1"/>
          </p:cNvPicPr>
          <p:nvPr/>
        </p:nvPicPr>
        <p:blipFill>
          <a:blip r:embed="rId3"/>
          <a:stretch>
            <a:fillRect/>
          </a:stretch>
        </p:blipFill>
        <p:spPr>
          <a:xfrm>
            <a:off x="6295468" y="2149563"/>
            <a:ext cx="4936652" cy="3382172"/>
          </a:xfrm>
          <a:prstGeom prst="rect">
            <a:avLst/>
          </a:prstGeom>
        </p:spPr>
      </p:pic>
    </p:spTree>
    <p:extLst>
      <p:ext uri="{BB962C8B-B14F-4D97-AF65-F5344CB8AC3E}">
        <p14:creationId xmlns:p14="http://schemas.microsoft.com/office/powerpoint/2010/main" val="217031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070A8D1-D2F6-024D-BB05-9817584ABE69}"/>
              </a:ext>
            </a:extLst>
          </p:cNvPr>
          <p:cNvSpPr>
            <a:spLocks noGrp="1"/>
          </p:cNvSpPr>
          <p:nvPr>
            <p:ph type="title"/>
          </p:nvPr>
        </p:nvSpPr>
        <p:spPr/>
        <p:txBody>
          <a:bodyPr>
            <a:normAutofit/>
          </a:bodyPr>
          <a:lstStyle/>
          <a:p>
            <a:r>
              <a:rPr lang="en-US" sz="4000" dirty="0"/>
              <a:t>Sharp decrease in the influx of new users</a:t>
            </a:r>
          </a:p>
        </p:txBody>
      </p:sp>
      <p:sp>
        <p:nvSpPr>
          <p:cNvPr id="8" name="Content Placeholder 7">
            <a:extLst>
              <a:ext uri="{FF2B5EF4-FFF2-40B4-BE49-F238E27FC236}">
                <a16:creationId xmlns:a16="http://schemas.microsoft.com/office/drawing/2014/main" id="{6F3F929A-850D-564D-BE70-D61B49B1F4E5}"/>
              </a:ext>
            </a:extLst>
          </p:cNvPr>
          <p:cNvSpPr>
            <a:spLocks noGrp="1"/>
          </p:cNvSpPr>
          <p:nvPr>
            <p:ph idx="1"/>
          </p:nvPr>
        </p:nvSpPr>
        <p:spPr/>
        <p:txBody>
          <a:bodyPr>
            <a:normAutofit/>
          </a:bodyPr>
          <a:lstStyle/>
          <a:p>
            <a:pPr>
              <a:buFont typeface="Wingdings" pitchFamily="2" charset="2"/>
              <a:buChar char="Ø"/>
            </a:pPr>
            <a:r>
              <a:rPr lang="en-US" sz="4000" dirty="0"/>
              <a:t>ITS analysis:</a:t>
            </a:r>
          </a:p>
          <a:p>
            <a:pPr lvl="1"/>
            <a:r>
              <a:rPr lang="en-US" sz="3600" dirty="0"/>
              <a:t>r/</a:t>
            </a:r>
            <a:r>
              <a:rPr lang="en-US" sz="3600" dirty="0" err="1"/>
              <a:t>TheRedPill</a:t>
            </a:r>
            <a:r>
              <a:rPr lang="en-US" sz="3600" dirty="0"/>
              <a:t>: </a:t>
            </a:r>
            <a:r>
              <a:rPr lang="el-GR" sz="3600" dirty="0"/>
              <a:t>β</a:t>
            </a:r>
            <a:r>
              <a:rPr lang="en-US" sz="3600" dirty="0"/>
              <a:t> = -1.58***</a:t>
            </a:r>
          </a:p>
          <a:p>
            <a:pPr lvl="1"/>
            <a:r>
              <a:rPr lang="en-US" sz="3600" dirty="0"/>
              <a:t>r/</a:t>
            </a:r>
            <a:r>
              <a:rPr lang="en-US" sz="3600" dirty="0" err="1"/>
              <a:t>The_Donald</a:t>
            </a:r>
            <a:r>
              <a:rPr lang="en-US" sz="3600" dirty="0"/>
              <a:t>: </a:t>
            </a:r>
            <a:r>
              <a:rPr lang="el-GR" sz="3600" dirty="0"/>
              <a:t>β</a:t>
            </a:r>
            <a:r>
              <a:rPr lang="en-US" sz="3600" dirty="0"/>
              <a:t> = -.8732***</a:t>
            </a:r>
          </a:p>
          <a:p>
            <a:pPr lvl="1"/>
            <a:endParaRPr lang="en-US" sz="3600" dirty="0"/>
          </a:p>
          <a:p>
            <a:pPr>
              <a:buFont typeface="Wingdings" pitchFamily="2" charset="2"/>
              <a:buChar char="Ø"/>
            </a:pPr>
            <a:r>
              <a:rPr lang="en-US" sz="4000" dirty="0"/>
              <a:t>Bootstrapping analysis:</a:t>
            </a:r>
          </a:p>
          <a:p>
            <a:pPr lvl="1"/>
            <a:r>
              <a:rPr lang="en-US" sz="3600" dirty="0"/>
              <a:t>Significant drops in both r/</a:t>
            </a:r>
            <a:r>
              <a:rPr lang="en-US" sz="3600" dirty="0" err="1"/>
              <a:t>TheRedPill</a:t>
            </a:r>
            <a:r>
              <a:rPr lang="en-US" sz="3600" dirty="0"/>
              <a:t> and r/</a:t>
            </a:r>
            <a:r>
              <a:rPr lang="en-US" sz="3600" dirty="0" err="1"/>
              <a:t>The_Donald</a:t>
            </a:r>
            <a:endParaRPr lang="en-US" sz="3600" dirty="0"/>
          </a:p>
        </p:txBody>
      </p:sp>
      <p:sp>
        <p:nvSpPr>
          <p:cNvPr id="4" name="Slide Number Placeholder 3">
            <a:extLst>
              <a:ext uri="{FF2B5EF4-FFF2-40B4-BE49-F238E27FC236}">
                <a16:creationId xmlns:a16="http://schemas.microsoft.com/office/drawing/2014/main" id="{E37B86B3-9F86-3B4C-9D25-614D21CC4D39}"/>
              </a:ext>
            </a:extLst>
          </p:cNvPr>
          <p:cNvSpPr>
            <a:spLocks noGrp="1"/>
          </p:cNvSpPr>
          <p:nvPr>
            <p:ph type="sldNum" sz="quarter" idx="12"/>
          </p:nvPr>
        </p:nvSpPr>
        <p:spPr>
          <a:xfrm>
            <a:off x="861060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9" name="Rectangle 8">
            <a:extLst>
              <a:ext uri="{FF2B5EF4-FFF2-40B4-BE49-F238E27FC236}">
                <a16:creationId xmlns:a16="http://schemas.microsoft.com/office/drawing/2014/main" id="{CE38E47C-ED08-664F-8981-17241134035A}"/>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2B7F03-EA1C-1944-AF23-4DABE8B1B1BC}"/>
              </a:ext>
            </a:extLst>
          </p:cNvPr>
          <p:cNvSpPr/>
          <p:nvPr/>
        </p:nvSpPr>
        <p:spPr>
          <a:xfrm>
            <a:off x="6623119" y="180109"/>
            <a:ext cx="2859023" cy="30804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Effectiveness: Study 1</a:t>
            </a:r>
          </a:p>
        </p:txBody>
      </p:sp>
      <p:sp>
        <p:nvSpPr>
          <p:cNvPr id="11" name="TextBox 10">
            <a:extLst>
              <a:ext uri="{FF2B5EF4-FFF2-40B4-BE49-F238E27FC236}">
                <a16:creationId xmlns:a16="http://schemas.microsoft.com/office/drawing/2014/main" id="{A860BB0A-D64D-B642-B309-6527ECE32C59}"/>
              </a:ext>
            </a:extLst>
          </p:cNvPr>
          <p:cNvSpPr txBox="1"/>
          <p:nvPr/>
        </p:nvSpPr>
        <p:spPr>
          <a:xfrm>
            <a:off x="8465127" y="6356350"/>
            <a:ext cx="139814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 &lt; .001</a:t>
            </a:r>
          </a:p>
        </p:txBody>
      </p:sp>
    </p:spTree>
    <p:extLst>
      <p:ext uri="{BB962C8B-B14F-4D97-AF65-F5344CB8AC3E}">
        <p14:creationId xmlns:p14="http://schemas.microsoft.com/office/powerpoint/2010/main" val="395883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49764686-1C14-4540-B587-12493A2717C3}"/>
              </a:ext>
            </a:extLst>
          </p:cNvPr>
          <p:cNvSpPr>
            <a:spLocks noGrp="1"/>
          </p:cNvSpPr>
          <p:nvPr>
            <p:ph type="title"/>
          </p:nvPr>
        </p:nvSpPr>
        <p:spPr>
          <a:xfrm>
            <a:off x="1388209" y="5554639"/>
            <a:ext cx="9654076" cy="982473"/>
          </a:xfrm>
        </p:spPr>
        <p:txBody>
          <a:bodyPr>
            <a:normAutofit/>
          </a:bodyPr>
          <a:lstStyle/>
          <a:p>
            <a:r>
              <a:rPr lang="en-US" sz="4000">
                <a:solidFill>
                  <a:srgbClr val="FFFFFF"/>
                </a:solidFill>
              </a:rPr>
              <a:t>Implications</a:t>
            </a:r>
            <a:endParaRPr lang="en-US" sz="4000" dirty="0">
              <a:solidFill>
                <a:srgbClr val="FFFFFF"/>
              </a:solidFill>
            </a:endParaRPr>
          </a:p>
        </p:txBody>
      </p:sp>
      <p:sp>
        <p:nvSpPr>
          <p:cNvPr id="4" name="Content Placeholder 3">
            <a:extLst>
              <a:ext uri="{FF2B5EF4-FFF2-40B4-BE49-F238E27FC236}">
                <a16:creationId xmlns:a16="http://schemas.microsoft.com/office/drawing/2014/main" id="{A1977910-67F9-C046-9364-A4891B4754EB}"/>
              </a:ext>
            </a:extLst>
          </p:cNvPr>
          <p:cNvSpPr>
            <a:spLocks noGrp="1"/>
          </p:cNvSpPr>
          <p:nvPr>
            <p:ph idx="1"/>
          </p:nvPr>
        </p:nvSpPr>
        <p:spPr>
          <a:xfrm>
            <a:off x="829270" y="871531"/>
            <a:ext cx="10516849" cy="3837904"/>
          </a:xfrm>
        </p:spPr>
        <p:txBody>
          <a:bodyPr anchor="ctr">
            <a:normAutofit/>
          </a:bodyPr>
          <a:lstStyle/>
          <a:p>
            <a:pPr marL="0" indent="0">
              <a:buNone/>
            </a:pPr>
            <a:r>
              <a:rPr lang="en-US" sz="3200" b="1" dirty="0"/>
              <a:t>Design friction as a moderation strategy</a:t>
            </a:r>
          </a:p>
          <a:p>
            <a:pPr lvl="1"/>
            <a:r>
              <a:rPr lang="en-US" sz="2800" dirty="0"/>
              <a:t>E</a:t>
            </a:r>
            <a:r>
              <a:rPr lang="en-US" dirty="0"/>
              <a:t>ffective compromise between censoring offensive speech and preserving freedom of expression. </a:t>
            </a:r>
            <a:endParaRPr lang="en-US" sz="2800" dirty="0"/>
          </a:p>
        </p:txBody>
      </p:sp>
      <p:sp>
        <p:nvSpPr>
          <p:cNvPr id="10" name="Slide Number Placeholder 3">
            <a:extLst>
              <a:ext uri="{FF2B5EF4-FFF2-40B4-BE49-F238E27FC236}">
                <a16:creationId xmlns:a16="http://schemas.microsoft.com/office/drawing/2014/main" id="{44E8BC10-C98B-6641-A2F1-3453EBFE73DE}"/>
              </a:ext>
            </a:extLst>
          </p:cNvPr>
          <p:cNvSpPr>
            <a:spLocks noGrp="1"/>
          </p:cNvSpPr>
          <p:nvPr>
            <p:ph type="sldNum" sz="quarter" idx="12"/>
          </p:nvPr>
        </p:nvSpPr>
        <p:spPr>
          <a:xfrm>
            <a:off x="861060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13" name="Rectangle 12">
            <a:extLst>
              <a:ext uri="{FF2B5EF4-FFF2-40B4-BE49-F238E27FC236}">
                <a16:creationId xmlns:a16="http://schemas.microsoft.com/office/drawing/2014/main" id="{7F665B8A-6426-BE4A-9214-67761235DF43}"/>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448BB0-2E1C-F74E-AAE7-7840C9B1B179}"/>
              </a:ext>
            </a:extLst>
          </p:cNvPr>
          <p:cNvSpPr/>
          <p:nvPr/>
        </p:nvSpPr>
        <p:spPr>
          <a:xfrm>
            <a:off x="6623119" y="180109"/>
            <a:ext cx="2859023" cy="30804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Effectiveness: Study 1</a:t>
            </a:r>
          </a:p>
        </p:txBody>
      </p:sp>
    </p:spTree>
    <p:extLst>
      <p:ext uri="{BB962C8B-B14F-4D97-AF65-F5344CB8AC3E}">
        <p14:creationId xmlns:p14="http://schemas.microsoft.com/office/powerpoint/2010/main" val="31948434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385D4-BC7B-9947-9BE9-C669030F6408}"/>
              </a:ext>
            </a:extLst>
          </p:cNvPr>
          <p:cNvSpPr>
            <a:spLocks noGrp="1"/>
          </p:cNvSpPr>
          <p:nvPr>
            <p:ph type="title"/>
          </p:nvPr>
        </p:nvSpPr>
        <p:spPr/>
        <p:txBody>
          <a:bodyPr/>
          <a:lstStyle/>
          <a:p>
            <a:r>
              <a:rPr lang="en-US" dirty="0"/>
              <a:t>Migration to other online spaces</a:t>
            </a:r>
          </a:p>
        </p:txBody>
      </p:sp>
      <p:pic>
        <p:nvPicPr>
          <p:cNvPr id="5" name="Content Placeholder 4" descr="Diagram&#10;&#10;Description automatically generated">
            <a:extLst>
              <a:ext uri="{FF2B5EF4-FFF2-40B4-BE49-F238E27FC236}">
                <a16:creationId xmlns:a16="http://schemas.microsoft.com/office/drawing/2014/main" id="{2B5477F2-C9DE-984D-A9D6-D28DD4DA59E7}"/>
              </a:ext>
            </a:extLst>
          </p:cNvPr>
          <p:cNvPicPr>
            <a:picLocks noGrp="1" noChangeAspect="1"/>
          </p:cNvPicPr>
          <p:nvPr>
            <p:ph idx="1"/>
          </p:nvPr>
        </p:nvPicPr>
        <p:blipFill>
          <a:blip r:embed="rId2"/>
          <a:stretch>
            <a:fillRect/>
          </a:stretch>
        </p:blipFill>
        <p:spPr>
          <a:xfrm>
            <a:off x="2137352" y="1635058"/>
            <a:ext cx="7917295" cy="3818737"/>
          </a:xfrm>
        </p:spPr>
      </p:pic>
      <p:sp>
        <p:nvSpPr>
          <p:cNvPr id="6" name="TextBox 5">
            <a:extLst>
              <a:ext uri="{FF2B5EF4-FFF2-40B4-BE49-F238E27FC236}">
                <a16:creationId xmlns:a16="http://schemas.microsoft.com/office/drawing/2014/main" id="{C026610B-AE8A-804F-B883-715460DF07A3}"/>
              </a:ext>
            </a:extLst>
          </p:cNvPr>
          <p:cNvSpPr txBox="1"/>
          <p:nvPr/>
        </p:nvSpPr>
        <p:spPr>
          <a:xfrm>
            <a:off x="734291" y="5846544"/>
            <a:ext cx="10834253" cy="954107"/>
          </a:xfrm>
          <a:prstGeom prst="rect">
            <a:avLst/>
          </a:prstGeom>
          <a:noFill/>
        </p:spPr>
        <p:txBody>
          <a:bodyPr wrap="square" rtlCol="0">
            <a:spAutoFit/>
          </a:bodyPr>
          <a:lstStyle/>
          <a:p>
            <a:r>
              <a:rPr lang="en-US" sz="1400" dirty="0" err="1"/>
              <a:t>Manoel</a:t>
            </a:r>
            <a:r>
              <a:rPr lang="en-US" sz="1400" dirty="0"/>
              <a:t> Horta Ribeiro, </a:t>
            </a:r>
            <a:r>
              <a:rPr lang="en-US" sz="1400" b="1" dirty="0"/>
              <a:t>Shagun Jhaver</a:t>
            </a:r>
            <a:r>
              <a:rPr lang="en-US" sz="1400" dirty="0"/>
              <a:t>, </a:t>
            </a:r>
            <a:r>
              <a:rPr lang="en-US" sz="1400" dirty="0" err="1"/>
              <a:t>Savvas</a:t>
            </a:r>
            <a:r>
              <a:rPr lang="en-US" sz="1400" dirty="0"/>
              <a:t> </a:t>
            </a:r>
            <a:r>
              <a:rPr lang="en-US" sz="1400" dirty="0" err="1"/>
              <a:t>Zannettou</a:t>
            </a:r>
            <a:r>
              <a:rPr lang="en-US" sz="1400" dirty="0"/>
              <a:t>, Jeremy Blackburn, Emiliano De </a:t>
            </a:r>
            <a:r>
              <a:rPr lang="en-US" sz="1400" dirty="0" err="1"/>
              <a:t>Cristofaro</a:t>
            </a:r>
            <a:r>
              <a:rPr lang="en-US" sz="1400" dirty="0"/>
              <a:t>, Gianluca </a:t>
            </a:r>
            <a:r>
              <a:rPr lang="en-US" sz="1400" dirty="0" err="1"/>
              <a:t>Stringhini</a:t>
            </a:r>
            <a:r>
              <a:rPr lang="en-US" sz="1400" dirty="0"/>
              <a:t>, and Robert West. “Does Platform Migration Compromise Content Moderation? Evidence from r/</a:t>
            </a:r>
            <a:r>
              <a:rPr lang="en-US" sz="1400" dirty="0" err="1"/>
              <a:t>The_Donald</a:t>
            </a:r>
            <a:r>
              <a:rPr lang="en-US" sz="1400" dirty="0"/>
              <a:t> and r/</a:t>
            </a:r>
            <a:r>
              <a:rPr lang="en-US" sz="1400" dirty="0" err="1"/>
              <a:t>Incels</a:t>
            </a:r>
            <a:r>
              <a:rPr lang="en-US" sz="1400" dirty="0"/>
              <a:t>.” Under Review at International World Wide Web Conference (WWW). </a:t>
            </a:r>
          </a:p>
          <a:p>
            <a:endParaRPr lang="en-US" sz="1400" dirty="0"/>
          </a:p>
        </p:txBody>
      </p:sp>
      <p:sp>
        <p:nvSpPr>
          <p:cNvPr id="7" name="Slide Number Placeholder 3">
            <a:extLst>
              <a:ext uri="{FF2B5EF4-FFF2-40B4-BE49-F238E27FC236}">
                <a16:creationId xmlns:a16="http://schemas.microsoft.com/office/drawing/2014/main" id="{55B3ACDB-EE6B-7243-85FB-16A5C887BB92}"/>
              </a:ext>
            </a:extLst>
          </p:cNvPr>
          <p:cNvSpPr>
            <a:spLocks noGrp="1"/>
          </p:cNvSpPr>
          <p:nvPr>
            <p:ph type="sldNum" sz="quarter" idx="12"/>
          </p:nvPr>
        </p:nvSpPr>
        <p:spPr>
          <a:xfrm>
            <a:off x="861060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10" name="Rectangle 9">
            <a:extLst>
              <a:ext uri="{FF2B5EF4-FFF2-40B4-BE49-F238E27FC236}">
                <a16:creationId xmlns:a16="http://schemas.microsoft.com/office/drawing/2014/main" id="{B83F9ACD-573A-6F49-BFEC-2CD23D7B8085}"/>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A993CD-9E4F-0A45-9A98-F843BBB91E3D}"/>
              </a:ext>
            </a:extLst>
          </p:cNvPr>
          <p:cNvSpPr/>
          <p:nvPr/>
        </p:nvSpPr>
        <p:spPr>
          <a:xfrm>
            <a:off x="6623119" y="180109"/>
            <a:ext cx="2859023" cy="30804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Effectiveness: Study 2</a:t>
            </a:r>
          </a:p>
        </p:txBody>
      </p:sp>
    </p:spTree>
    <p:extLst>
      <p:ext uri="{BB962C8B-B14F-4D97-AF65-F5344CB8AC3E}">
        <p14:creationId xmlns:p14="http://schemas.microsoft.com/office/powerpoint/2010/main" val="34482853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8DE03-E8FF-C84C-B795-EC6E7CC6AA6D}"/>
              </a:ext>
            </a:extLst>
          </p:cNvPr>
          <p:cNvSpPr>
            <a:spLocks noGrp="1"/>
          </p:cNvSpPr>
          <p:nvPr>
            <p:ph type="title"/>
          </p:nvPr>
        </p:nvSpPr>
        <p:spPr/>
        <p:txBody>
          <a:bodyPr/>
          <a:lstStyle/>
          <a:p>
            <a:r>
              <a:rPr lang="en-US" dirty="0"/>
              <a:t>Deplatforming on Twitter</a:t>
            </a:r>
          </a:p>
        </p:txBody>
      </p:sp>
      <p:pic>
        <p:nvPicPr>
          <p:cNvPr id="4" name="Content Placeholder 4" descr="A person wearing a suit and tie smiling at the camera&#10;&#10;Description automatically generated">
            <a:extLst>
              <a:ext uri="{FF2B5EF4-FFF2-40B4-BE49-F238E27FC236}">
                <a16:creationId xmlns:a16="http://schemas.microsoft.com/office/drawing/2014/main" id="{57A3ED87-E0E8-D84F-B3F4-512009616406}"/>
              </a:ext>
            </a:extLst>
          </p:cNvPr>
          <p:cNvPicPr>
            <a:picLocks noGrp="1" noChangeAspect="1"/>
          </p:cNvPicPr>
          <p:nvPr>
            <p:ph idx="1"/>
          </p:nvPr>
        </p:nvPicPr>
        <p:blipFill rotWithShape="1">
          <a:blip r:embed="rId2"/>
          <a:srcRect t="1008" b="11883"/>
          <a:stretch/>
        </p:blipFill>
        <p:spPr>
          <a:xfrm>
            <a:off x="20" y="1425744"/>
            <a:ext cx="4013178" cy="4525083"/>
          </a:xfrm>
          <a:prstGeom prst="rect">
            <a:avLst/>
          </a:prstGeom>
        </p:spPr>
      </p:pic>
      <p:pic>
        <p:nvPicPr>
          <p:cNvPr id="5" name="Picture 4" descr="A person wearing sunglasses&#10;&#10;Description automatically generated">
            <a:extLst>
              <a:ext uri="{FF2B5EF4-FFF2-40B4-BE49-F238E27FC236}">
                <a16:creationId xmlns:a16="http://schemas.microsoft.com/office/drawing/2014/main" id="{E803EFD2-AA13-174F-9C99-7F0166CB4732}"/>
              </a:ext>
            </a:extLst>
          </p:cNvPr>
          <p:cNvPicPr>
            <a:picLocks noChangeAspect="1"/>
          </p:cNvPicPr>
          <p:nvPr/>
        </p:nvPicPr>
        <p:blipFill rotWithShape="1">
          <a:blip r:embed="rId3"/>
          <a:srcRect l="2249" r="5995" b="-4"/>
          <a:stretch/>
        </p:blipFill>
        <p:spPr>
          <a:xfrm>
            <a:off x="4013201" y="1413456"/>
            <a:ext cx="4163148" cy="4537371"/>
          </a:xfrm>
          <a:prstGeom prst="rect">
            <a:avLst/>
          </a:prstGeom>
        </p:spPr>
      </p:pic>
      <p:pic>
        <p:nvPicPr>
          <p:cNvPr id="6" name="Picture 5" descr="A person wearing a suit and tie smiling at the camera&#10;&#10;Description automatically generated">
            <a:extLst>
              <a:ext uri="{FF2B5EF4-FFF2-40B4-BE49-F238E27FC236}">
                <a16:creationId xmlns:a16="http://schemas.microsoft.com/office/drawing/2014/main" id="{E2F1B698-E195-C84B-9A60-6F7692EC6778}"/>
              </a:ext>
            </a:extLst>
          </p:cNvPr>
          <p:cNvPicPr>
            <a:picLocks noChangeAspect="1"/>
          </p:cNvPicPr>
          <p:nvPr/>
        </p:nvPicPr>
        <p:blipFill rotWithShape="1">
          <a:blip r:embed="rId4"/>
          <a:srcRect t="3878" r="-4" b="11375"/>
          <a:stretch/>
        </p:blipFill>
        <p:spPr>
          <a:xfrm>
            <a:off x="8176352" y="1425733"/>
            <a:ext cx="4015645" cy="4537371"/>
          </a:xfrm>
          <a:prstGeom prst="rect">
            <a:avLst/>
          </a:prstGeom>
        </p:spPr>
      </p:pic>
      <p:sp>
        <p:nvSpPr>
          <p:cNvPr id="7" name="TextBox 6">
            <a:extLst>
              <a:ext uri="{FF2B5EF4-FFF2-40B4-BE49-F238E27FC236}">
                <a16:creationId xmlns:a16="http://schemas.microsoft.com/office/drawing/2014/main" id="{0D22B4DB-638D-E84B-BFB3-D22517FCE19A}"/>
              </a:ext>
            </a:extLst>
          </p:cNvPr>
          <p:cNvSpPr txBox="1"/>
          <p:nvPr/>
        </p:nvSpPr>
        <p:spPr>
          <a:xfrm>
            <a:off x="921773" y="5170432"/>
            <a:ext cx="2073003" cy="523220"/>
          </a:xfrm>
          <a:prstGeom prst="rect">
            <a:avLst/>
          </a:prstGeom>
          <a:noFill/>
        </p:spPr>
        <p:txBody>
          <a:bodyPr wrap="none" rtlCol="0">
            <a:spAutoFit/>
          </a:bodyPr>
          <a:lstStyle/>
          <a:p>
            <a:r>
              <a:rPr lang="en-US" sz="2800" b="1" dirty="0">
                <a:solidFill>
                  <a:schemeClr val="bg1"/>
                </a:solidFill>
              </a:rPr>
              <a:t>Alex Jones</a:t>
            </a:r>
          </a:p>
        </p:txBody>
      </p:sp>
      <p:sp>
        <p:nvSpPr>
          <p:cNvPr id="8" name="TextBox 7">
            <a:extLst>
              <a:ext uri="{FF2B5EF4-FFF2-40B4-BE49-F238E27FC236}">
                <a16:creationId xmlns:a16="http://schemas.microsoft.com/office/drawing/2014/main" id="{D63883E1-2347-7D4D-B315-1F1A3F612FCE}"/>
              </a:ext>
            </a:extLst>
          </p:cNvPr>
          <p:cNvSpPr txBox="1"/>
          <p:nvPr/>
        </p:nvSpPr>
        <p:spPr>
          <a:xfrm>
            <a:off x="4415469" y="5170432"/>
            <a:ext cx="3358612" cy="523220"/>
          </a:xfrm>
          <a:prstGeom prst="rect">
            <a:avLst/>
          </a:prstGeom>
          <a:noFill/>
        </p:spPr>
        <p:txBody>
          <a:bodyPr wrap="none" rtlCol="0">
            <a:spAutoFit/>
          </a:bodyPr>
          <a:lstStyle/>
          <a:p>
            <a:r>
              <a:rPr lang="en-US" sz="2800" b="1" dirty="0">
                <a:solidFill>
                  <a:schemeClr val="bg1"/>
                </a:solidFill>
              </a:rPr>
              <a:t>Milo </a:t>
            </a:r>
            <a:r>
              <a:rPr lang="en-US" sz="2800" b="1" dirty="0" err="1">
                <a:solidFill>
                  <a:schemeClr val="bg1"/>
                </a:solidFill>
              </a:rPr>
              <a:t>Yiannopoulus</a:t>
            </a:r>
            <a:endParaRPr lang="en-US" sz="2800" b="1" dirty="0">
              <a:solidFill>
                <a:schemeClr val="bg1"/>
              </a:solidFill>
            </a:endParaRPr>
          </a:p>
        </p:txBody>
      </p:sp>
      <p:sp>
        <p:nvSpPr>
          <p:cNvPr id="9" name="TextBox 8">
            <a:extLst>
              <a:ext uri="{FF2B5EF4-FFF2-40B4-BE49-F238E27FC236}">
                <a16:creationId xmlns:a16="http://schemas.microsoft.com/office/drawing/2014/main" id="{4DB3442C-32B9-DB4D-9FF6-32FB005167B6}"/>
              </a:ext>
            </a:extLst>
          </p:cNvPr>
          <p:cNvSpPr txBox="1"/>
          <p:nvPr/>
        </p:nvSpPr>
        <p:spPr>
          <a:xfrm>
            <a:off x="8714060" y="5170432"/>
            <a:ext cx="2940228" cy="523220"/>
          </a:xfrm>
          <a:prstGeom prst="rect">
            <a:avLst/>
          </a:prstGeom>
          <a:noFill/>
        </p:spPr>
        <p:txBody>
          <a:bodyPr wrap="none" rtlCol="0">
            <a:spAutoFit/>
          </a:bodyPr>
          <a:lstStyle/>
          <a:p>
            <a:r>
              <a:rPr lang="en-US" sz="2800" b="1" dirty="0">
                <a:solidFill>
                  <a:schemeClr val="bg1"/>
                </a:solidFill>
              </a:rPr>
              <a:t>Owen Benjamin</a:t>
            </a:r>
          </a:p>
        </p:txBody>
      </p:sp>
      <p:sp>
        <p:nvSpPr>
          <p:cNvPr id="10" name="TextBox 9">
            <a:extLst>
              <a:ext uri="{FF2B5EF4-FFF2-40B4-BE49-F238E27FC236}">
                <a16:creationId xmlns:a16="http://schemas.microsoft.com/office/drawing/2014/main" id="{AB91BFDD-BE7B-A941-A33C-73046AA22F54}"/>
              </a:ext>
            </a:extLst>
          </p:cNvPr>
          <p:cNvSpPr txBox="1"/>
          <p:nvPr/>
        </p:nvSpPr>
        <p:spPr>
          <a:xfrm>
            <a:off x="734291" y="6109783"/>
            <a:ext cx="10834253" cy="523220"/>
          </a:xfrm>
          <a:prstGeom prst="rect">
            <a:avLst/>
          </a:prstGeom>
          <a:noFill/>
        </p:spPr>
        <p:txBody>
          <a:bodyPr wrap="square" rtlCol="0">
            <a:spAutoFit/>
          </a:bodyPr>
          <a:lstStyle/>
          <a:p>
            <a:r>
              <a:rPr lang="en-US" sz="1400" b="1" dirty="0"/>
              <a:t>Shagun Jhaver</a:t>
            </a:r>
            <a:r>
              <a:rPr lang="en-US" sz="1400" dirty="0"/>
              <a:t>, Christian Boylston, </a:t>
            </a:r>
            <a:r>
              <a:rPr lang="en-US" sz="1400" dirty="0" err="1"/>
              <a:t>Diyi</a:t>
            </a:r>
            <a:r>
              <a:rPr lang="en-US" sz="1400" dirty="0"/>
              <a:t> Yang, and Amy </a:t>
            </a:r>
            <a:r>
              <a:rPr lang="en-US" sz="1400" dirty="0" err="1"/>
              <a:t>Bruckman</a:t>
            </a:r>
            <a:r>
              <a:rPr lang="en-US" sz="1400" dirty="0"/>
              <a:t>. “Evaluating the Effectiveness of Deplatforming as a Moderation Strategy on Twitter.” Under Review at Proceedings of the ACM Human-Computer Interaction (CSCW). </a:t>
            </a:r>
          </a:p>
        </p:txBody>
      </p:sp>
      <p:sp>
        <p:nvSpPr>
          <p:cNvPr id="11" name="Slide Number Placeholder 3">
            <a:extLst>
              <a:ext uri="{FF2B5EF4-FFF2-40B4-BE49-F238E27FC236}">
                <a16:creationId xmlns:a16="http://schemas.microsoft.com/office/drawing/2014/main" id="{3F1BF6F9-F5E5-0244-B035-51B31E3FEFF7}"/>
              </a:ext>
            </a:extLst>
          </p:cNvPr>
          <p:cNvSpPr>
            <a:spLocks noGrp="1"/>
          </p:cNvSpPr>
          <p:nvPr>
            <p:ph type="sldNum" sz="quarter" idx="12"/>
          </p:nvPr>
        </p:nvSpPr>
        <p:spPr>
          <a:xfrm>
            <a:off x="861060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14" name="Rectangle 13">
            <a:extLst>
              <a:ext uri="{FF2B5EF4-FFF2-40B4-BE49-F238E27FC236}">
                <a16:creationId xmlns:a16="http://schemas.microsoft.com/office/drawing/2014/main" id="{6E369208-1B6F-C441-8835-0228F7C4C7FC}"/>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C9A8E7-8602-A04D-BDCD-CC172C0DD918}"/>
              </a:ext>
            </a:extLst>
          </p:cNvPr>
          <p:cNvSpPr/>
          <p:nvPr/>
        </p:nvSpPr>
        <p:spPr>
          <a:xfrm>
            <a:off x="6623119" y="180109"/>
            <a:ext cx="2859023" cy="30804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Effectiveness: Study 3</a:t>
            </a:r>
          </a:p>
        </p:txBody>
      </p:sp>
    </p:spTree>
    <p:extLst>
      <p:ext uri="{BB962C8B-B14F-4D97-AF65-F5344CB8AC3E}">
        <p14:creationId xmlns:p14="http://schemas.microsoft.com/office/powerpoint/2010/main" val="1538013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social media post&#10;&#10;Description automatically generated">
            <a:extLst>
              <a:ext uri="{FF2B5EF4-FFF2-40B4-BE49-F238E27FC236}">
                <a16:creationId xmlns:a16="http://schemas.microsoft.com/office/drawing/2014/main" id="{3DA0A1F6-7235-6F4D-A0C8-1C60E66AEF88}"/>
              </a:ext>
            </a:extLst>
          </p:cNvPr>
          <p:cNvPicPr>
            <a:picLocks noGrp="1" noChangeAspect="1"/>
          </p:cNvPicPr>
          <p:nvPr>
            <p:ph idx="1"/>
          </p:nvPr>
        </p:nvPicPr>
        <p:blipFill rotWithShape="1">
          <a:blip r:embed="rId3"/>
          <a:srcRect l="6128" t="42210" b="21714"/>
          <a:stretch/>
        </p:blipFill>
        <p:spPr>
          <a:xfrm>
            <a:off x="2456597" y="3682639"/>
            <a:ext cx="7787093" cy="1897033"/>
          </a:xfrm>
        </p:spPr>
      </p:pic>
      <p:sp>
        <p:nvSpPr>
          <p:cNvPr id="3" name="Title 2">
            <a:extLst>
              <a:ext uri="{FF2B5EF4-FFF2-40B4-BE49-F238E27FC236}">
                <a16:creationId xmlns:a16="http://schemas.microsoft.com/office/drawing/2014/main" id="{7DA9A6EF-58A6-2842-8E7C-10E051B13614}"/>
              </a:ext>
            </a:extLst>
          </p:cNvPr>
          <p:cNvSpPr>
            <a:spLocks noGrp="1"/>
          </p:cNvSpPr>
          <p:nvPr>
            <p:ph type="title"/>
          </p:nvPr>
        </p:nvSpPr>
        <p:spPr/>
        <p:txBody>
          <a:bodyPr>
            <a:normAutofit/>
          </a:bodyPr>
          <a:lstStyle/>
          <a:p>
            <a:r>
              <a:rPr lang="en-US" sz="4000" dirty="0"/>
              <a:t>It helps users find relevant information</a:t>
            </a:r>
          </a:p>
        </p:txBody>
      </p:sp>
      <p:sp>
        <p:nvSpPr>
          <p:cNvPr id="4" name="Slide Number Placeholder 3">
            <a:extLst>
              <a:ext uri="{FF2B5EF4-FFF2-40B4-BE49-F238E27FC236}">
                <a16:creationId xmlns:a16="http://schemas.microsoft.com/office/drawing/2014/main" id="{A6524E47-0663-C44A-A143-631C89A67A46}"/>
              </a:ext>
            </a:extLst>
          </p:cNvPr>
          <p:cNvSpPr>
            <a:spLocks noGrp="1"/>
          </p:cNvSpPr>
          <p:nvPr>
            <p:ph type="sldNum" sz="quarter" idx="12"/>
          </p:nvPr>
        </p:nvSpPr>
        <p:spPr/>
        <p:txBody>
          <a:bodyPr/>
          <a:lstStyle/>
          <a:p>
            <a:fld id="{EEBB84EA-720A-924D-995C-2965551D1999}" type="slidenum">
              <a:rPr lang="en-US" smtClean="0"/>
              <a:t>8</a:t>
            </a:fld>
            <a:endParaRPr lang="en-US" dirty="0"/>
          </a:p>
        </p:txBody>
      </p:sp>
      <p:sp>
        <p:nvSpPr>
          <p:cNvPr id="17" name="Rectangle 16">
            <a:extLst>
              <a:ext uri="{FF2B5EF4-FFF2-40B4-BE49-F238E27FC236}">
                <a16:creationId xmlns:a16="http://schemas.microsoft.com/office/drawing/2014/main" id="{38BB129D-D7B8-0842-A710-4DC4BEBC6221}"/>
              </a:ext>
            </a:extLst>
          </p:cNvPr>
          <p:cNvSpPr/>
          <p:nvPr/>
        </p:nvSpPr>
        <p:spPr>
          <a:xfrm>
            <a:off x="2456597" y="3821373"/>
            <a:ext cx="7787093" cy="1733266"/>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F1F5D1F-5DEA-424D-93E8-6DA181FCFB44}"/>
              </a:ext>
            </a:extLst>
          </p:cNvPr>
          <p:cNvSpPr/>
          <p:nvPr/>
        </p:nvSpPr>
        <p:spPr>
          <a:xfrm>
            <a:off x="838199" y="180109"/>
            <a:ext cx="10515599" cy="3215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2BFA54F-70D8-6642-8044-D9AC5C906011}"/>
              </a:ext>
            </a:extLst>
          </p:cNvPr>
          <p:cNvSpPr/>
          <p:nvPr/>
        </p:nvSpPr>
        <p:spPr>
          <a:xfrm>
            <a:off x="838198" y="166612"/>
            <a:ext cx="2334494" cy="321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Background</a:t>
            </a:r>
          </a:p>
        </p:txBody>
      </p:sp>
    </p:spTree>
    <p:extLst>
      <p:ext uri="{BB962C8B-B14F-4D97-AF65-F5344CB8AC3E}">
        <p14:creationId xmlns:p14="http://schemas.microsoft.com/office/powerpoint/2010/main" val="40245107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3ABB1A-1C62-7648-B1F5-A7EF8B96A27E}"/>
              </a:ext>
            </a:extLst>
          </p:cNvPr>
          <p:cNvSpPr>
            <a:spLocks noGrp="1"/>
          </p:cNvSpPr>
          <p:nvPr>
            <p:ph type="title"/>
          </p:nvPr>
        </p:nvSpPr>
        <p:spPr/>
        <p:txBody>
          <a:bodyPr/>
          <a:lstStyle/>
          <a:p>
            <a:r>
              <a:rPr lang="en-US" dirty="0"/>
              <a:t>Warning Labels</a:t>
            </a:r>
          </a:p>
        </p:txBody>
      </p:sp>
      <p:pic>
        <p:nvPicPr>
          <p:cNvPr id="7" name="Content Placeholder 6" descr="Graphical user interface, text&#10;&#10;Description automatically generated">
            <a:extLst>
              <a:ext uri="{FF2B5EF4-FFF2-40B4-BE49-F238E27FC236}">
                <a16:creationId xmlns:a16="http://schemas.microsoft.com/office/drawing/2014/main" id="{78B237F9-2667-F64D-9998-2DE02F1A8305}"/>
              </a:ext>
            </a:extLst>
          </p:cNvPr>
          <p:cNvPicPr>
            <a:picLocks noGrp="1" noChangeAspect="1"/>
          </p:cNvPicPr>
          <p:nvPr>
            <p:ph idx="1"/>
          </p:nvPr>
        </p:nvPicPr>
        <p:blipFill>
          <a:blip r:embed="rId2"/>
          <a:stretch>
            <a:fillRect/>
          </a:stretch>
        </p:blipFill>
        <p:spPr>
          <a:xfrm>
            <a:off x="2582153" y="1377317"/>
            <a:ext cx="8081932" cy="4533209"/>
          </a:xfrm>
        </p:spPr>
      </p:pic>
      <p:sp>
        <p:nvSpPr>
          <p:cNvPr id="5" name="Slide Number Placeholder 3">
            <a:extLst>
              <a:ext uri="{FF2B5EF4-FFF2-40B4-BE49-F238E27FC236}">
                <a16:creationId xmlns:a16="http://schemas.microsoft.com/office/drawing/2014/main" id="{C73D1EE0-51E8-4F40-A11C-A241CE47FC92}"/>
              </a:ext>
            </a:extLst>
          </p:cNvPr>
          <p:cNvSpPr>
            <a:spLocks noGrp="1"/>
          </p:cNvSpPr>
          <p:nvPr>
            <p:ph type="sldNum" sz="quarter" idx="12"/>
          </p:nvPr>
        </p:nvSpPr>
        <p:spPr>
          <a:xfrm>
            <a:off x="861060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6" name="Rectangle 5">
            <a:extLst>
              <a:ext uri="{FF2B5EF4-FFF2-40B4-BE49-F238E27FC236}">
                <a16:creationId xmlns:a16="http://schemas.microsoft.com/office/drawing/2014/main" id="{99E17614-AF47-294C-A22A-B3030003102A}"/>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DED4398-7696-5C46-9E6A-AE51407F17E6}"/>
              </a:ext>
            </a:extLst>
          </p:cNvPr>
          <p:cNvSpPr/>
          <p:nvPr/>
        </p:nvSpPr>
        <p:spPr>
          <a:xfrm>
            <a:off x="6623119" y="180109"/>
            <a:ext cx="2859023" cy="30804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Effectiveness: Study 4</a:t>
            </a:r>
          </a:p>
        </p:txBody>
      </p:sp>
      <p:sp>
        <p:nvSpPr>
          <p:cNvPr id="9" name="TextBox 8">
            <a:extLst>
              <a:ext uri="{FF2B5EF4-FFF2-40B4-BE49-F238E27FC236}">
                <a16:creationId xmlns:a16="http://schemas.microsoft.com/office/drawing/2014/main" id="{7F616100-9407-BF49-B271-F636F0D13FA8}"/>
              </a:ext>
            </a:extLst>
          </p:cNvPr>
          <p:cNvSpPr txBox="1"/>
          <p:nvPr/>
        </p:nvSpPr>
        <p:spPr>
          <a:xfrm>
            <a:off x="734291" y="6109783"/>
            <a:ext cx="10834253" cy="307777"/>
          </a:xfrm>
          <a:prstGeom prst="rect">
            <a:avLst/>
          </a:prstGeom>
          <a:noFill/>
        </p:spPr>
        <p:txBody>
          <a:bodyPr wrap="square" rtlCol="0">
            <a:spAutoFit/>
          </a:bodyPr>
          <a:lstStyle/>
          <a:p>
            <a:r>
              <a:rPr lang="en-US" sz="1400" b="1" dirty="0"/>
              <a:t>Shagun Jhaver</a:t>
            </a:r>
            <a:r>
              <a:rPr lang="en-US" sz="1400" dirty="0"/>
              <a:t>, </a:t>
            </a:r>
            <a:r>
              <a:rPr lang="en-US" sz="1400" dirty="0" err="1"/>
              <a:t>Savvas</a:t>
            </a:r>
            <a:r>
              <a:rPr lang="en-US" sz="1400" dirty="0"/>
              <a:t> </a:t>
            </a:r>
            <a:r>
              <a:rPr lang="en-US" sz="1400" dirty="0" err="1"/>
              <a:t>Zannettou</a:t>
            </a:r>
            <a:r>
              <a:rPr lang="en-US" sz="1400" dirty="0"/>
              <a:t>, </a:t>
            </a:r>
            <a:r>
              <a:rPr lang="en-US" sz="1400" dirty="0" err="1"/>
              <a:t>Oana</a:t>
            </a:r>
            <a:r>
              <a:rPr lang="en-US" sz="1400" dirty="0"/>
              <a:t> Goga and Krishna </a:t>
            </a:r>
            <a:r>
              <a:rPr lang="en-US" sz="1400" dirty="0" err="1"/>
              <a:t>Gummadi</a:t>
            </a:r>
            <a:r>
              <a:rPr lang="en-US" sz="1400" dirty="0"/>
              <a:t>. “Examining the Effects of Warning Labels on Twitter.” In Progress.</a:t>
            </a:r>
          </a:p>
        </p:txBody>
      </p:sp>
    </p:spTree>
    <p:extLst>
      <p:ext uri="{BB962C8B-B14F-4D97-AF65-F5344CB8AC3E}">
        <p14:creationId xmlns:p14="http://schemas.microsoft.com/office/powerpoint/2010/main" val="40367651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49764686-1C14-4540-B587-12493A2717C3}"/>
              </a:ext>
            </a:extLst>
          </p:cNvPr>
          <p:cNvSpPr>
            <a:spLocks noGrp="1"/>
          </p:cNvSpPr>
          <p:nvPr>
            <p:ph type="title"/>
          </p:nvPr>
        </p:nvSpPr>
        <p:spPr>
          <a:xfrm>
            <a:off x="1388209" y="5554639"/>
            <a:ext cx="9654076" cy="982473"/>
          </a:xfrm>
        </p:spPr>
        <p:txBody>
          <a:bodyPr>
            <a:normAutofit/>
          </a:bodyPr>
          <a:lstStyle/>
          <a:p>
            <a:r>
              <a:rPr lang="en-US" sz="4000">
                <a:solidFill>
                  <a:srgbClr val="FFFFFF"/>
                </a:solidFill>
              </a:rPr>
              <a:t>Implications</a:t>
            </a:r>
            <a:endParaRPr lang="en-US" sz="4000" dirty="0">
              <a:solidFill>
                <a:srgbClr val="FFFFFF"/>
              </a:solidFill>
            </a:endParaRPr>
          </a:p>
        </p:txBody>
      </p:sp>
      <p:sp>
        <p:nvSpPr>
          <p:cNvPr id="4" name="Content Placeholder 3">
            <a:extLst>
              <a:ext uri="{FF2B5EF4-FFF2-40B4-BE49-F238E27FC236}">
                <a16:creationId xmlns:a16="http://schemas.microsoft.com/office/drawing/2014/main" id="{A1977910-67F9-C046-9364-A4891B4754EB}"/>
              </a:ext>
            </a:extLst>
          </p:cNvPr>
          <p:cNvSpPr>
            <a:spLocks noGrp="1"/>
          </p:cNvSpPr>
          <p:nvPr>
            <p:ph idx="1"/>
          </p:nvPr>
        </p:nvSpPr>
        <p:spPr>
          <a:xfrm>
            <a:off x="829270" y="871531"/>
            <a:ext cx="11007129" cy="3837904"/>
          </a:xfrm>
        </p:spPr>
        <p:txBody>
          <a:bodyPr anchor="ctr">
            <a:normAutofit/>
          </a:bodyPr>
          <a:lstStyle/>
          <a:p>
            <a:pPr marL="0" indent="0" algn="ctr">
              <a:buNone/>
            </a:pPr>
            <a:r>
              <a:rPr lang="en-US" sz="3200" b="1" dirty="0"/>
              <a:t>Frameworks to evaluate the effectiveness of moderation strategies</a:t>
            </a:r>
          </a:p>
        </p:txBody>
      </p:sp>
      <p:sp>
        <p:nvSpPr>
          <p:cNvPr id="10" name="Slide Number Placeholder 3">
            <a:extLst>
              <a:ext uri="{FF2B5EF4-FFF2-40B4-BE49-F238E27FC236}">
                <a16:creationId xmlns:a16="http://schemas.microsoft.com/office/drawing/2014/main" id="{7A1A5739-7385-8B46-A5D8-0F736980E607}"/>
              </a:ext>
            </a:extLst>
          </p:cNvPr>
          <p:cNvSpPr>
            <a:spLocks noGrp="1"/>
          </p:cNvSpPr>
          <p:nvPr>
            <p:ph type="sldNum" sz="quarter" idx="12"/>
          </p:nvPr>
        </p:nvSpPr>
        <p:spPr>
          <a:xfrm>
            <a:off x="861060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13" name="Rectangle 12">
            <a:extLst>
              <a:ext uri="{FF2B5EF4-FFF2-40B4-BE49-F238E27FC236}">
                <a16:creationId xmlns:a16="http://schemas.microsoft.com/office/drawing/2014/main" id="{50D5B8E2-1C2E-8046-96EC-5CDAE2D97B8E}"/>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4EDA0ED-DC70-884F-B26B-79ED5395EAF9}"/>
              </a:ext>
            </a:extLst>
          </p:cNvPr>
          <p:cNvSpPr/>
          <p:nvPr/>
        </p:nvSpPr>
        <p:spPr>
          <a:xfrm>
            <a:off x="6623119" y="180109"/>
            <a:ext cx="2859023" cy="30804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Effectiveness: Study 1-4</a:t>
            </a:r>
          </a:p>
        </p:txBody>
      </p:sp>
    </p:spTree>
    <p:extLst>
      <p:ext uri="{BB962C8B-B14F-4D97-AF65-F5344CB8AC3E}">
        <p14:creationId xmlns:p14="http://schemas.microsoft.com/office/powerpoint/2010/main" val="33779676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2C46"/>
        </a:solidFill>
        <a:effectLst/>
      </p:bgPr>
    </p:bg>
    <p:spTree>
      <p:nvGrpSpPr>
        <p:cNvPr id="1" name=""/>
        <p:cNvGrpSpPr/>
        <p:nvPr/>
      </p:nvGrpSpPr>
      <p:grpSpPr>
        <a:xfrm>
          <a:off x="0" y="0"/>
          <a:ext cx="0" cy="0"/>
          <a:chOff x="0" y="0"/>
          <a:chExt cx="0" cy="0"/>
        </a:xfrm>
      </p:grpSpPr>
      <p:sp>
        <p:nvSpPr>
          <p:cNvPr id="214" name="A Response Decision-Making Framework (RDM) explaining support provision and why people engage or don’t engage with sensitive disclosures on social media (TOCHI 18)"/>
          <p:cNvSpPr txBox="1"/>
          <p:nvPr/>
        </p:nvSpPr>
        <p:spPr>
          <a:xfrm>
            <a:off x="6393746" y="4958312"/>
            <a:ext cx="4902580" cy="98424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Design friction is an effective moderation strategy to limit the influence of toxic communities </a:t>
            </a:r>
            <a:endParaRPr kumimoji="0" sz="2419" b="0" i="0" u="none" strike="noStrike" kern="0" cap="none" spc="0" normalizeH="0" baseline="0" noProof="0" dirty="0">
              <a:ln>
                <a:noFill/>
              </a:ln>
              <a:solidFill>
                <a:srgbClr val="FFFFFF"/>
              </a:solidFill>
              <a:effectLst/>
              <a:uLnTx/>
              <a:uFillTx/>
              <a:latin typeface="Avenir Next"/>
              <a:sym typeface="Avenir Next"/>
            </a:endParaRPr>
          </a:p>
        </p:txBody>
      </p:sp>
      <p:sp>
        <p:nvSpPr>
          <p:cNvPr id="218" name="Contributions"/>
          <p:cNvSpPr txBox="1"/>
          <p:nvPr/>
        </p:nvSpPr>
        <p:spPr>
          <a:xfrm>
            <a:off x="788684" y="17268"/>
            <a:ext cx="3026471" cy="60394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40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3456" b="1" i="0" u="none" strike="noStrike" kern="0" cap="none" spc="0" normalizeH="0" baseline="0" noProof="0" dirty="0">
                <a:ln>
                  <a:noFill/>
                </a:ln>
                <a:solidFill>
                  <a:srgbClr val="FFFFFF"/>
                </a:solidFill>
                <a:effectLst/>
                <a:uLnTx/>
                <a:uFillTx/>
                <a:latin typeface="Avenir Next"/>
                <a:sym typeface="Avenir Next"/>
              </a:rPr>
              <a:t>Contributions</a:t>
            </a:r>
          </a:p>
        </p:txBody>
      </p:sp>
      <p:sp>
        <p:nvSpPr>
          <p:cNvPr id="225" name="Study 1"/>
          <p:cNvSpPr txBox="1"/>
          <p:nvPr/>
        </p:nvSpPr>
        <p:spPr>
          <a:xfrm rot="16200000">
            <a:off x="597275" y="1458228"/>
            <a:ext cx="738986" cy="35131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1814" b="1" i="0" u="none" strike="noStrike" kern="0" cap="none" spc="0" normalizeH="0" baseline="0" noProof="0" dirty="0">
                <a:ln>
                  <a:noFill/>
                </a:ln>
                <a:solidFill>
                  <a:srgbClr val="FFFFFF"/>
                </a:solidFill>
                <a:effectLst/>
                <a:uLnTx/>
                <a:uFillTx/>
                <a:latin typeface="Avenir Next"/>
                <a:sym typeface="Avenir Next"/>
              </a:rPr>
              <a:t>Part</a:t>
            </a:r>
            <a:r>
              <a:rPr kumimoji="0" sz="1814" b="1" i="0" u="none" strike="noStrike" kern="0" cap="none" spc="0" normalizeH="0" baseline="0" noProof="0" dirty="0">
                <a:ln>
                  <a:noFill/>
                </a:ln>
                <a:solidFill>
                  <a:srgbClr val="FFFFFF"/>
                </a:solidFill>
                <a:effectLst/>
                <a:uLnTx/>
                <a:uFillTx/>
                <a:latin typeface="Avenir Next"/>
                <a:sym typeface="Avenir Next"/>
              </a:rPr>
              <a:t> 1</a:t>
            </a:r>
          </a:p>
        </p:txBody>
      </p:sp>
      <p:sp>
        <p:nvSpPr>
          <p:cNvPr id="226" name="Study 2"/>
          <p:cNvSpPr txBox="1"/>
          <p:nvPr/>
        </p:nvSpPr>
        <p:spPr>
          <a:xfrm rot="16200000">
            <a:off x="597275" y="5283521"/>
            <a:ext cx="738985" cy="35131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1814" b="1" i="0" u="none" strike="noStrike" kern="0" cap="none" spc="0" normalizeH="0" baseline="0" noProof="0" dirty="0">
                <a:ln>
                  <a:noFill/>
                </a:ln>
                <a:solidFill>
                  <a:srgbClr val="FFFFFF"/>
                </a:solidFill>
                <a:effectLst/>
                <a:uLnTx/>
                <a:uFillTx/>
                <a:latin typeface="Avenir Next"/>
                <a:sym typeface="Avenir Next"/>
              </a:rPr>
              <a:t>Part</a:t>
            </a:r>
            <a:r>
              <a:rPr kumimoji="0" sz="1814" b="1" i="0" u="none" strike="noStrike" kern="0" cap="none" spc="0" normalizeH="0" baseline="0" noProof="0" dirty="0">
                <a:ln>
                  <a:noFill/>
                </a:ln>
                <a:solidFill>
                  <a:srgbClr val="FFFFFF"/>
                </a:solidFill>
                <a:effectLst/>
                <a:uLnTx/>
                <a:uFillTx/>
                <a:latin typeface="Avenir Next"/>
                <a:sym typeface="Avenir Next"/>
              </a:rPr>
              <a:t> 2</a:t>
            </a:r>
          </a:p>
        </p:txBody>
      </p:sp>
      <p:sp>
        <p:nvSpPr>
          <p:cNvPr id="227" name="Rectangle"/>
          <p:cNvSpPr/>
          <p:nvPr/>
        </p:nvSpPr>
        <p:spPr>
          <a:xfrm>
            <a:off x="934275" y="879519"/>
            <a:ext cx="70702" cy="301465"/>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28" name="Rectangle"/>
          <p:cNvSpPr/>
          <p:nvPr/>
        </p:nvSpPr>
        <p:spPr>
          <a:xfrm rot="16200000">
            <a:off x="934275" y="717186"/>
            <a:ext cx="64982" cy="389649"/>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29" name="Rectangle"/>
          <p:cNvSpPr/>
          <p:nvPr/>
        </p:nvSpPr>
        <p:spPr>
          <a:xfrm>
            <a:off x="934275" y="2142479"/>
            <a:ext cx="70702" cy="1993112"/>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30" name="Rectangle"/>
          <p:cNvSpPr/>
          <p:nvPr/>
        </p:nvSpPr>
        <p:spPr>
          <a:xfrm rot="16200000">
            <a:off x="934275" y="3943481"/>
            <a:ext cx="64982" cy="389650"/>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31" name="Rectangle"/>
          <p:cNvSpPr/>
          <p:nvPr/>
        </p:nvSpPr>
        <p:spPr>
          <a:xfrm>
            <a:off x="934275" y="4807420"/>
            <a:ext cx="70702" cy="177702"/>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32" name="Rectangle"/>
          <p:cNvSpPr/>
          <p:nvPr/>
        </p:nvSpPr>
        <p:spPr>
          <a:xfrm rot="16200000">
            <a:off x="934275" y="4628592"/>
            <a:ext cx="64982" cy="389650"/>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33" name="Rectangle"/>
          <p:cNvSpPr/>
          <p:nvPr/>
        </p:nvSpPr>
        <p:spPr>
          <a:xfrm>
            <a:off x="934275" y="5924978"/>
            <a:ext cx="70702" cy="177702"/>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34" name="Rectangle"/>
          <p:cNvSpPr/>
          <p:nvPr/>
        </p:nvSpPr>
        <p:spPr>
          <a:xfrm rot="16200000">
            <a:off x="934275" y="5902832"/>
            <a:ext cx="64982" cy="389649"/>
          </a:xfrm>
          <a:prstGeom prst="rect">
            <a:avLst/>
          </a:prstGeom>
          <a:solidFill>
            <a:srgbClr val="FFFFFF"/>
          </a:solidFill>
          <a:ln w="3175">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5" name="A Disclosure Decision-Making Framework (DDM) explaining stigmatized disclosures and support seeking on social media (CHI 18)">
            <a:extLst>
              <a:ext uri="{FF2B5EF4-FFF2-40B4-BE49-F238E27FC236}">
                <a16:creationId xmlns:a16="http://schemas.microsoft.com/office/drawing/2014/main" id="{91DA386B-4985-AA42-BF64-5F74C0AE3169}"/>
              </a:ext>
            </a:extLst>
          </p:cNvPr>
          <p:cNvSpPr txBox="1"/>
          <p:nvPr/>
        </p:nvSpPr>
        <p:spPr>
          <a:xfrm>
            <a:off x="6141029" y="1027940"/>
            <a:ext cx="2531023" cy="38856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Transparency =&gt;</a:t>
            </a:r>
            <a:endParaRPr kumimoji="0" sz="2419" b="0" i="0" u="none" strike="noStrike" kern="0" cap="none" spc="0" normalizeH="0" baseline="0" noProof="0" dirty="0">
              <a:ln>
                <a:noFill/>
              </a:ln>
              <a:solidFill>
                <a:srgbClr val="FFFFFF"/>
              </a:solidFill>
              <a:effectLst/>
              <a:uLnTx/>
              <a:uFillTx/>
              <a:latin typeface="Avenir Next"/>
              <a:sym typeface="Avenir Next"/>
            </a:endParaRPr>
          </a:p>
        </p:txBody>
      </p:sp>
      <p:pic>
        <p:nvPicPr>
          <p:cNvPr id="26" name="miscarriage1.jpg">
            <a:extLst>
              <a:ext uri="{FF2B5EF4-FFF2-40B4-BE49-F238E27FC236}">
                <a16:creationId xmlns:a16="http://schemas.microsoft.com/office/drawing/2014/main" id="{7DB1998D-6B90-8A45-9003-3A36F73531C3}"/>
              </a:ext>
            </a:extLst>
          </p:cNvPr>
          <p:cNvPicPr>
            <a:picLocks noChangeAspect="1"/>
          </p:cNvPicPr>
          <p:nvPr/>
        </p:nvPicPr>
        <p:blipFill>
          <a:blip r:embed="rId3"/>
          <a:srcRect/>
          <a:stretch/>
        </p:blipFill>
        <p:spPr>
          <a:xfrm>
            <a:off x="3939698" y="908446"/>
            <a:ext cx="1642457" cy="907300"/>
          </a:xfrm>
          <a:prstGeom prst="rect">
            <a:avLst/>
          </a:prstGeom>
          <a:ln w="3175">
            <a:miter lim="400000"/>
          </a:ln>
        </p:spPr>
      </p:pic>
      <p:sp>
        <p:nvSpPr>
          <p:cNvPr id="29" name="Up Arrow 28">
            <a:extLst>
              <a:ext uri="{FF2B5EF4-FFF2-40B4-BE49-F238E27FC236}">
                <a16:creationId xmlns:a16="http://schemas.microsoft.com/office/drawing/2014/main" id="{27E91D6A-CE41-0147-97B0-FE6CC4C04252}"/>
              </a:ext>
            </a:extLst>
          </p:cNvPr>
          <p:cNvSpPr/>
          <p:nvPr/>
        </p:nvSpPr>
        <p:spPr>
          <a:xfrm>
            <a:off x="5814998" y="960567"/>
            <a:ext cx="235974" cy="388569"/>
          </a:xfrm>
          <a:prstGeom prst="upArrow">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lvl="0" indent="0" algn="ctr" defTabSz="475423"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30" name="A Disclosure Decision-Making Framework (DDM) explaining stigmatized disclosures and support seeking on social media (CHI 18)">
            <a:extLst>
              <a:ext uri="{FF2B5EF4-FFF2-40B4-BE49-F238E27FC236}">
                <a16:creationId xmlns:a16="http://schemas.microsoft.com/office/drawing/2014/main" id="{D8AB2999-064F-4E4D-B1EF-C882C1FD0E03}"/>
              </a:ext>
            </a:extLst>
          </p:cNvPr>
          <p:cNvSpPr txBox="1"/>
          <p:nvPr/>
        </p:nvSpPr>
        <p:spPr>
          <a:xfrm>
            <a:off x="8641699" y="879021"/>
            <a:ext cx="2834146" cy="68640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Improvements in user attitudes</a:t>
            </a:r>
            <a:endParaRPr kumimoji="0" sz="2419" b="0" i="0" u="none" strike="noStrike" kern="0" cap="none" spc="0" normalizeH="0" baseline="0" noProof="0" dirty="0">
              <a:ln>
                <a:noFill/>
              </a:ln>
              <a:solidFill>
                <a:srgbClr val="FFFFFF"/>
              </a:solidFill>
              <a:effectLst/>
              <a:uLnTx/>
              <a:uFillTx/>
              <a:latin typeface="Avenir Next"/>
              <a:sym typeface="Avenir Next"/>
            </a:endParaRPr>
          </a:p>
        </p:txBody>
      </p:sp>
      <p:sp>
        <p:nvSpPr>
          <p:cNvPr id="31" name="A Disclosure Decision-Making Framework (DDM) explaining stigmatized disclosures and support seeking on social media (CHI 18)">
            <a:extLst>
              <a:ext uri="{FF2B5EF4-FFF2-40B4-BE49-F238E27FC236}">
                <a16:creationId xmlns:a16="http://schemas.microsoft.com/office/drawing/2014/main" id="{1D7EB58D-61FF-5645-9C3B-1144126A602F}"/>
              </a:ext>
            </a:extLst>
          </p:cNvPr>
          <p:cNvSpPr txBox="1"/>
          <p:nvPr/>
        </p:nvSpPr>
        <p:spPr>
          <a:xfrm>
            <a:off x="6141028" y="2988044"/>
            <a:ext cx="2531023" cy="38856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Transparency =&gt;</a:t>
            </a:r>
            <a:endParaRPr kumimoji="0" sz="2419" b="0" i="0" u="none" strike="noStrike" kern="0" cap="none" spc="0" normalizeH="0" baseline="0" noProof="0" dirty="0">
              <a:ln>
                <a:noFill/>
              </a:ln>
              <a:solidFill>
                <a:srgbClr val="FFFFFF"/>
              </a:solidFill>
              <a:effectLst/>
              <a:uLnTx/>
              <a:uFillTx/>
              <a:latin typeface="Avenir Next"/>
              <a:sym typeface="Avenir Next"/>
            </a:endParaRPr>
          </a:p>
        </p:txBody>
      </p:sp>
      <p:pic>
        <p:nvPicPr>
          <p:cNvPr id="32" name="miscarriage1.jpg">
            <a:extLst>
              <a:ext uri="{FF2B5EF4-FFF2-40B4-BE49-F238E27FC236}">
                <a16:creationId xmlns:a16="http://schemas.microsoft.com/office/drawing/2014/main" id="{74681462-E6F6-7146-A8AC-A32CF12B54B2}"/>
              </a:ext>
            </a:extLst>
          </p:cNvPr>
          <p:cNvPicPr>
            <a:picLocks noChangeAspect="1"/>
          </p:cNvPicPr>
          <p:nvPr/>
        </p:nvPicPr>
        <p:blipFill>
          <a:blip r:embed="rId4"/>
          <a:srcRect/>
          <a:stretch/>
        </p:blipFill>
        <p:spPr>
          <a:xfrm>
            <a:off x="3939697" y="2736426"/>
            <a:ext cx="1732053" cy="907300"/>
          </a:xfrm>
          <a:prstGeom prst="rect">
            <a:avLst/>
          </a:prstGeom>
          <a:ln w="3175">
            <a:miter lim="400000"/>
          </a:ln>
        </p:spPr>
      </p:pic>
      <p:sp>
        <p:nvSpPr>
          <p:cNvPr id="33" name="Up Arrow 32">
            <a:extLst>
              <a:ext uri="{FF2B5EF4-FFF2-40B4-BE49-F238E27FC236}">
                <a16:creationId xmlns:a16="http://schemas.microsoft.com/office/drawing/2014/main" id="{6A500935-20B5-6548-8089-259CB2CDAC98}"/>
              </a:ext>
            </a:extLst>
          </p:cNvPr>
          <p:cNvSpPr/>
          <p:nvPr/>
        </p:nvSpPr>
        <p:spPr>
          <a:xfrm>
            <a:off x="5853379" y="2908456"/>
            <a:ext cx="235974" cy="388569"/>
          </a:xfrm>
          <a:prstGeom prst="upArrow">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lvl="0" indent="0" algn="ctr" defTabSz="475423"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34" name="A Disclosure Decision-Making Framework (DDM) explaining stigmatized disclosures and support seeking on social media (CHI 18)">
            <a:extLst>
              <a:ext uri="{FF2B5EF4-FFF2-40B4-BE49-F238E27FC236}">
                <a16:creationId xmlns:a16="http://schemas.microsoft.com/office/drawing/2014/main" id="{46EBF32E-A6F4-A94D-903C-E19B5E0ED0B2}"/>
              </a:ext>
            </a:extLst>
          </p:cNvPr>
          <p:cNvSpPr txBox="1"/>
          <p:nvPr/>
        </p:nvSpPr>
        <p:spPr>
          <a:xfrm>
            <a:off x="8672051" y="2818548"/>
            <a:ext cx="3174252" cy="68640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Improvements in </a:t>
            </a:r>
          </a:p>
          <a:p>
            <a:pPr marL="0" marR="0" lvl="0" indent="0" algn="l" defTabSz="410765" rtl="0" eaLnBrk="1" fontAlgn="auto" latinLnBrk="0" hangingPunct="0">
              <a:lnSpc>
                <a:spcPct val="80000"/>
              </a:lnSpc>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419" b="0" i="0" u="none" strike="noStrike" kern="0" cap="none" spc="0" normalizeH="0" baseline="0" noProof="0" dirty="0">
                <a:ln>
                  <a:noFill/>
                </a:ln>
                <a:solidFill>
                  <a:srgbClr val="FFFFFF"/>
                </a:solidFill>
                <a:effectLst/>
                <a:uLnTx/>
                <a:uFillTx/>
                <a:latin typeface="Avenir Next"/>
                <a:sym typeface="Avenir Next"/>
              </a:rPr>
              <a:t>user behaviors</a:t>
            </a:r>
            <a:endParaRPr kumimoji="0" sz="2419" b="0" i="0" u="none" strike="noStrike" kern="0" cap="none" spc="0" normalizeH="0" baseline="0" noProof="0" dirty="0">
              <a:ln>
                <a:noFill/>
              </a:ln>
              <a:solidFill>
                <a:srgbClr val="FFFFFF"/>
              </a:solidFill>
              <a:effectLst/>
              <a:uLnTx/>
              <a:uFillTx/>
              <a:latin typeface="Avenir Next"/>
              <a:sym typeface="Avenir Next"/>
            </a:endParaRPr>
          </a:p>
        </p:txBody>
      </p:sp>
      <p:pic>
        <p:nvPicPr>
          <p:cNvPr id="35" name="miscarriage1.jpg">
            <a:extLst>
              <a:ext uri="{FF2B5EF4-FFF2-40B4-BE49-F238E27FC236}">
                <a16:creationId xmlns:a16="http://schemas.microsoft.com/office/drawing/2014/main" id="{948EB278-49DA-4643-8758-2754828D8119}"/>
              </a:ext>
            </a:extLst>
          </p:cNvPr>
          <p:cNvPicPr>
            <a:picLocks noChangeAspect="1"/>
          </p:cNvPicPr>
          <p:nvPr/>
        </p:nvPicPr>
        <p:blipFill>
          <a:blip r:embed="rId5"/>
          <a:srcRect/>
          <a:stretch/>
        </p:blipFill>
        <p:spPr>
          <a:xfrm>
            <a:off x="3995011" y="4911108"/>
            <a:ext cx="1732052" cy="907300"/>
          </a:xfrm>
          <a:prstGeom prst="rect">
            <a:avLst/>
          </a:prstGeom>
          <a:ln w="3175">
            <a:miter lim="400000"/>
          </a:ln>
        </p:spPr>
      </p:pic>
      <p:sp>
        <p:nvSpPr>
          <p:cNvPr id="36" name="Rectangle 35">
            <a:extLst>
              <a:ext uri="{FF2B5EF4-FFF2-40B4-BE49-F238E27FC236}">
                <a16:creationId xmlns:a16="http://schemas.microsoft.com/office/drawing/2014/main" id="{0503CF53-8A35-DB49-8F6F-4982E4CB12CD}"/>
              </a:ext>
            </a:extLst>
          </p:cNvPr>
          <p:cNvSpPr/>
          <p:nvPr/>
        </p:nvSpPr>
        <p:spPr>
          <a:xfrm>
            <a:off x="1541316" y="1963820"/>
            <a:ext cx="1862041" cy="6039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Helvetica Neue Medium"/>
                <a:ea typeface="Helvetica Neue Medium"/>
                <a:cs typeface="Helvetica Neue Medium"/>
              </a:rPr>
              <a:t>Transparency</a:t>
            </a:r>
          </a:p>
        </p:txBody>
      </p:sp>
      <p:sp>
        <p:nvSpPr>
          <p:cNvPr id="37" name="Rectangle 36">
            <a:extLst>
              <a:ext uri="{FF2B5EF4-FFF2-40B4-BE49-F238E27FC236}">
                <a16:creationId xmlns:a16="http://schemas.microsoft.com/office/drawing/2014/main" id="{5152791E-1840-E244-A0F7-014E6C1EF9FF}"/>
              </a:ext>
            </a:extLst>
          </p:cNvPr>
          <p:cNvSpPr/>
          <p:nvPr/>
        </p:nvSpPr>
        <p:spPr>
          <a:xfrm>
            <a:off x="1541315" y="5138672"/>
            <a:ext cx="1862041" cy="60394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rPr>
              <a:t>Effectiveness</a:t>
            </a:r>
          </a:p>
        </p:txBody>
      </p:sp>
      <p:sp>
        <p:nvSpPr>
          <p:cNvPr id="28" name="Slide Number Placeholder 1">
            <a:extLst>
              <a:ext uri="{FF2B5EF4-FFF2-40B4-BE49-F238E27FC236}">
                <a16:creationId xmlns:a16="http://schemas.microsoft.com/office/drawing/2014/main" id="{1DF4B359-55EA-3D4F-8BD5-FBB543A46C1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Garamond" panose="020204040303010108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3ED692C-C0E5-C743-B0FC-E11C0885EE4E}"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Helvetica Neue Medium"/>
                <a:cs typeface="Helvetica Neue Medium"/>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tint val="75000"/>
                </a:prstClr>
              </a:solidFill>
              <a:effectLst/>
              <a:uLnTx/>
              <a:uFillTx/>
              <a:latin typeface="Garamond" panose="02020404030301010803" pitchFamily="18" charset="0"/>
              <a:ea typeface="Helvetica Neue Medium"/>
              <a:cs typeface="Helvetica Neue Medium"/>
            </a:endParaRPr>
          </a:p>
        </p:txBody>
      </p:sp>
    </p:spTree>
    <p:extLst>
      <p:ext uri="{BB962C8B-B14F-4D97-AF65-F5344CB8AC3E}">
        <p14:creationId xmlns:p14="http://schemas.microsoft.com/office/powerpoint/2010/main" val="401102119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3E7F73C5-06E2-0E4B-8ADD-7A80629D1667}"/>
              </a:ext>
            </a:extLst>
          </p:cNvPr>
          <p:cNvSpPr/>
          <p:nvPr/>
        </p:nvSpPr>
        <p:spPr>
          <a:xfrm>
            <a:off x="526463" y="1687277"/>
            <a:ext cx="5332129" cy="2271670"/>
          </a:xfrm>
          <a:prstGeom prst="rect">
            <a:avLst/>
          </a:prstGeom>
          <a:solidFill>
            <a:srgbClr val="002C46"/>
          </a:solidFill>
          <a:ln w="3175">
            <a:miter lim="400000"/>
          </a:ln>
        </p:spPr>
        <p:txBody>
          <a:bodyPr lIns="35719" tIns="35719" rIns="35719" bIns="35719" anchor="ctr"/>
          <a:lstStyle/>
          <a:p>
            <a:pPr>
              <a:defRPr sz="1600" b="0">
                <a:solidFill>
                  <a:srgbClr val="FFFFFF"/>
                </a:solidFill>
                <a:latin typeface="+mn-lt"/>
                <a:ea typeface="+mn-ea"/>
                <a:cs typeface="+mn-cs"/>
                <a:sym typeface="Helvetica Neue Medium"/>
              </a:defRPr>
            </a:pPr>
            <a:endParaRPr sz="1382"/>
          </a:p>
        </p:txBody>
      </p:sp>
      <p:sp>
        <p:nvSpPr>
          <p:cNvPr id="11" name="Responses to support-seeking &amp; disclosures on social media">
            <a:extLst>
              <a:ext uri="{FF2B5EF4-FFF2-40B4-BE49-F238E27FC236}">
                <a16:creationId xmlns:a16="http://schemas.microsoft.com/office/drawing/2014/main" id="{387D8662-06AB-8949-9C0B-330559A7C4AA}"/>
              </a:ext>
            </a:extLst>
          </p:cNvPr>
          <p:cNvSpPr txBox="1"/>
          <p:nvPr/>
        </p:nvSpPr>
        <p:spPr>
          <a:xfrm>
            <a:off x="1560453" y="1870447"/>
            <a:ext cx="3425132" cy="437557"/>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lgn="l">
              <a:defRPr sz="2600" b="0">
                <a:solidFill>
                  <a:srgbClr val="FFFFFF"/>
                </a:solidFill>
              </a:defRPr>
            </a:lvl1pPr>
          </a:lstStyle>
          <a:p>
            <a:pPr algn="ctr">
              <a:lnSpc>
                <a:spcPts val="3140"/>
              </a:lnSpc>
            </a:pPr>
            <a:r>
              <a:rPr lang="en-US" sz="2000" dirty="0"/>
              <a:t>Transparency</a:t>
            </a:r>
          </a:p>
        </p:txBody>
      </p:sp>
      <p:pic>
        <p:nvPicPr>
          <p:cNvPr id="12" name="miscarriage1.jpg">
            <a:extLst>
              <a:ext uri="{FF2B5EF4-FFF2-40B4-BE49-F238E27FC236}">
                <a16:creationId xmlns:a16="http://schemas.microsoft.com/office/drawing/2014/main" id="{0F09E59C-4A1C-164D-BEEC-8655F0666E03}"/>
              </a:ext>
            </a:extLst>
          </p:cNvPr>
          <p:cNvPicPr>
            <a:picLocks/>
          </p:cNvPicPr>
          <p:nvPr/>
        </p:nvPicPr>
        <p:blipFill>
          <a:blip r:embed="rId3"/>
          <a:srcRect/>
          <a:stretch/>
        </p:blipFill>
        <p:spPr>
          <a:xfrm>
            <a:off x="933437" y="2516860"/>
            <a:ext cx="1214179" cy="787839"/>
          </a:xfrm>
          <a:prstGeom prst="rect">
            <a:avLst/>
          </a:prstGeom>
          <a:ln w="3175">
            <a:miter lim="400000"/>
          </a:ln>
        </p:spPr>
      </p:pic>
      <p:sp>
        <p:nvSpPr>
          <p:cNvPr id="13" name="TOCHI, July 18">
            <a:extLst>
              <a:ext uri="{FF2B5EF4-FFF2-40B4-BE49-F238E27FC236}">
                <a16:creationId xmlns:a16="http://schemas.microsoft.com/office/drawing/2014/main" id="{8AC2C420-73E0-A846-A1DA-BACDECDF8C99}"/>
              </a:ext>
            </a:extLst>
          </p:cNvPr>
          <p:cNvSpPr/>
          <p:nvPr/>
        </p:nvSpPr>
        <p:spPr>
          <a:xfrm>
            <a:off x="933434" y="3305749"/>
            <a:ext cx="1214181" cy="401262"/>
          </a:xfrm>
          <a:prstGeom prst="rect">
            <a:avLst/>
          </a:prstGeom>
          <a:solidFill>
            <a:srgbClr val="000000">
              <a:alpha val="70000"/>
            </a:srgbClr>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User attitudes </a:t>
            </a:r>
          </a:p>
        </p:txBody>
      </p:sp>
      <p:pic>
        <p:nvPicPr>
          <p:cNvPr id="14" name="miscarriage1.jpg">
            <a:extLst>
              <a:ext uri="{FF2B5EF4-FFF2-40B4-BE49-F238E27FC236}">
                <a16:creationId xmlns:a16="http://schemas.microsoft.com/office/drawing/2014/main" id="{98B5F5F2-4979-B14D-9623-3654D6DE64BF}"/>
              </a:ext>
            </a:extLst>
          </p:cNvPr>
          <p:cNvPicPr>
            <a:picLocks/>
          </p:cNvPicPr>
          <p:nvPr/>
        </p:nvPicPr>
        <p:blipFill>
          <a:blip r:embed="rId4"/>
          <a:srcRect/>
          <a:stretch/>
        </p:blipFill>
        <p:spPr>
          <a:xfrm>
            <a:off x="2646210" y="2522603"/>
            <a:ext cx="1214179" cy="750280"/>
          </a:xfrm>
          <a:prstGeom prst="rect">
            <a:avLst/>
          </a:prstGeom>
          <a:ln w="3175">
            <a:miter lim="400000"/>
          </a:ln>
        </p:spPr>
      </p:pic>
      <p:sp>
        <p:nvSpPr>
          <p:cNvPr id="15" name="TOCHI, July 18">
            <a:extLst>
              <a:ext uri="{FF2B5EF4-FFF2-40B4-BE49-F238E27FC236}">
                <a16:creationId xmlns:a16="http://schemas.microsoft.com/office/drawing/2014/main" id="{EF5FA92F-062C-D64B-9ABD-DFA5755B64DF}"/>
              </a:ext>
            </a:extLst>
          </p:cNvPr>
          <p:cNvSpPr/>
          <p:nvPr/>
        </p:nvSpPr>
        <p:spPr>
          <a:xfrm>
            <a:off x="2646210" y="3269454"/>
            <a:ext cx="1214180" cy="437557"/>
          </a:xfrm>
          <a:prstGeom prst="rect">
            <a:avLst/>
          </a:prstGeom>
          <a:solidFill>
            <a:srgbClr val="000000">
              <a:alpha val="70000"/>
            </a:srgbClr>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User behavior</a:t>
            </a:r>
          </a:p>
        </p:txBody>
      </p:sp>
      <p:sp>
        <p:nvSpPr>
          <p:cNvPr id="28" name="Rectangle">
            <a:extLst>
              <a:ext uri="{FF2B5EF4-FFF2-40B4-BE49-F238E27FC236}">
                <a16:creationId xmlns:a16="http://schemas.microsoft.com/office/drawing/2014/main" id="{AB5DFB67-C2E0-D440-8FBB-8437AD1BD80B}"/>
              </a:ext>
            </a:extLst>
          </p:cNvPr>
          <p:cNvSpPr/>
          <p:nvPr/>
        </p:nvSpPr>
        <p:spPr>
          <a:xfrm>
            <a:off x="6329478" y="1687276"/>
            <a:ext cx="5570851" cy="2271670"/>
          </a:xfrm>
          <a:prstGeom prst="rect">
            <a:avLst/>
          </a:prstGeom>
          <a:solidFill>
            <a:srgbClr val="002C46"/>
          </a:solidFill>
          <a:ln w="3175">
            <a:miter lim="400000"/>
          </a:ln>
        </p:spPr>
        <p:txBody>
          <a:bodyPr lIns="35719" tIns="35719" rIns="35719" bIns="35719" anchor="ctr"/>
          <a:lstStyle/>
          <a:p>
            <a:pPr>
              <a:defRPr sz="1600" b="0">
                <a:solidFill>
                  <a:srgbClr val="FFFFFF"/>
                </a:solidFill>
                <a:latin typeface="+mn-lt"/>
                <a:ea typeface="+mn-ea"/>
                <a:cs typeface="+mn-cs"/>
                <a:sym typeface="Helvetica Neue Medium"/>
              </a:defRPr>
            </a:pPr>
            <a:endParaRPr sz="1382"/>
          </a:p>
        </p:txBody>
      </p:sp>
      <p:sp>
        <p:nvSpPr>
          <p:cNvPr id="29" name="Responses to support-seeking &amp; disclosures on social media">
            <a:extLst>
              <a:ext uri="{FF2B5EF4-FFF2-40B4-BE49-F238E27FC236}">
                <a16:creationId xmlns:a16="http://schemas.microsoft.com/office/drawing/2014/main" id="{7DE7019A-0C57-E14B-8F2B-0BFF996EBAE0}"/>
              </a:ext>
            </a:extLst>
          </p:cNvPr>
          <p:cNvSpPr txBox="1"/>
          <p:nvPr/>
        </p:nvSpPr>
        <p:spPr>
          <a:xfrm>
            <a:off x="6683282" y="1873980"/>
            <a:ext cx="4857566" cy="437557"/>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lgn="l">
              <a:defRPr sz="2600" b="0">
                <a:solidFill>
                  <a:srgbClr val="FFFFFF"/>
                </a:solidFill>
              </a:defRPr>
            </a:lvl1pPr>
          </a:lstStyle>
          <a:p>
            <a:pPr algn="ctr">
              <a:lnSpc>
                <a:spcPts val="3140"/>
              </a:lnSpc>
            </a:pPr>
            <a:r>
              <a:rPr lang="en-US" sz="2000" dirty="0"/>
              <a:t>Evaluating Moderation Interventions</a:t>
            </a:r>
          </a:p>
        </p:txBody>
      </p:sp>
      <p:pic>
        <p:nvPicPr>
          <p:cNvPr id="30" name="miscarriage1.jpg">
            <a:extLst>
              <a:ext uri="{FF2B5EF4-FFF2-40B4-BE49-F238E27FC236}">
                <a16:creationId xmlns:a16="http://schemas.microsoft.com/office/drawing/2014/main" id="{242E30EE-A0C7-2D4D-94F8-A5A970D3651E}"/>
              </a:ext>
            </a:extLst>
          </p:cNvPr>
          <p:cNvPicPr>
            <a:picLocks/>
          </p:cNvPicPr>
          <p:nvPr/>
        </p:nvPicPr>
        <p:blipFill>
          <a:blip r:embed="rId5"/>
          <a:srcRect/>
          <a:stretch/>
        </p:blipFill>
        <p:spPr>
          <a:xfrm>
            <a:off x="6870033" y="2526032"/>
            <a:ext cx="1214179" cy="778667"/>
          </a:xfrm>
          <a:prstGeom prst="rect">
            <a:avLst/>
          </a:prstGeom>
          <a:ln w="3175">
            <a:miter lim="400000"/>
          </a:ln>
        </p:spPr>
      </p:pic>
      <p:sp>
        <p:nvSpPr>
          <p:cNvPr id="31" name="TOCHI, July 18">
            <a:extLst>
              <a:ext uri="{FF2B5EF4-FFF2-40B4-BE49-F238E27FC236}">
                <a16:creationId xmlns:a16="http://schemas.microsoft.com/office/drawing/2014/main" id="{FF4C39E2-7308-5541-B5BF-4AD01995F8D8}"/>
              </a:ext>
            </a:extLst>
          </p:cNvPr>
          <p:cNvSpPr/>
          <p:nvPr/>
        </p:nvSpPr>
        <p:spPr>
          <a:xfrm>
            <a:off x="6870030" y="3305749"/>
            <a:ext cx="1214181" cy="401262"/>
          </a:xfrm>
          <a:prstGeom prst="rect">
            <a:avLst/>
          </a:prstGeom>
          <a:solidFill>
            <a:srgbClr val="000000">
              <a:alpha val="70000"/>
            </a:srgbClr>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Quarantining </a:t>
            </a:r>
          </a:p>
        </p:txBody>
      </p:sp>
      <p:pic>
        <p:nvPicPr>
          <p:cNvPr id="32" name="miscarriage1.jpg">
            <a:extLst>
              <a:ext uri="{FF2B5EF4-FFF2-40B4-BE49-F238E27FC236}">
                <a16:creationId xmlns:a16="http://schemas.microsoft.com/office/drawing/2014/main" id="{72B7BBFE-6F1B-D54F-877C-97C04699F6FE}"/>
              </a:ext>
            </a:extLst>
          </p:cNvPr>
          <p:cNvPicPr>
            <a:picLocks/>
          </p:cNvPicPr>
          <p:nvPr/>
        </p:nvPicPr>
        <p:blipFill>
          <a:blip r:embed="rId6"/>
          <a:srcRect/>
          <a:stretch/>
        </p:blipFill>
        <p:spPr>
          <a:xfrm>
            <a:off x="8561774" y="2526032"/>
            <a:ext cx="1315197" cy="778666"/>
          </a:xfrm>
          <a:prstGeom prst="rect">
            <a:avLst/>
          </a:prstGeom>
          <a:ln w="3175">
            <a:miter lim="400000"/>
          </a:ln>
        </p:spPr>
      </p:pic>
      <p:sp>
        <p:nvSpPr>
          <p:cNvPr id="33" name="TOCHI, July 18">
            <a:extLst>
              <a:ext uri="{FF2B5EF4-FFF2-40B4-BE49-F238E27FC236}">
                <a16:creationId xmlns:a16="http://schemas.microsoft.com/office/drawing/2014/main" id="{A9BE8DE6-583B-EC41-BC0F-5F7B74E52DD8}"/>
              </a:ext>
            </a:extLst>
          </p:cNvPr>
          <p:cNvSpPr/>
          <p:nvPr/>
        </p:nvSpPr>
        <p:spPr>
          <a:xfrm>
            <a:off x="8555096" y="3304699"/>
            <a:ext cx="1323190" cy="402312"/>
          </a:xfrm>
          <a:prstGeom prst="rect">
            <a:avLst/>
          </a:prstGeom>
          <a:solidFill>
            <a:srgbClr val="000000">
              <a:alpha val="70000"/>
            </a:srgbClr>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Deplatforming</a:t>
            </a:r>
          </a:p>
        </p:txBody>
      </p:sp>
      <p:pic>
        <p:nvPicPr>
          <p:cNvPr id="36" name="miscarriage1.jpg">
            <a:extLst>
              <a:ext uri="{FF2B5EF4-FFF2-40B4-BE49-F238E27FC236}">
                <a16:creationId xmlns:a16="http://schemas.microsoft.com/office/drawing/2014/main" id="{0E4D43D1-D880-5F4F-B0C6-B48DA9FB893A}"/>
              </a:ext>
            </a:extLst>
          </p:cNvPr>
          <p:cNvPicPr>
            <a:picLocks/>
          </p:cNvPicPr>
          <p:nvPr/>
        </p:nvPicPr>
        <p:blipFill rotWithShape="1">
          <a:blip r:embed="rId7"/>
          <a:srcRect l="4959"/>
          <a:stretch/>
        </p:blipFill>
        <p:spPr>
          <a:xfrm>
            <a:off x="10294264" y="2598416"/>
            <a:ext cx="1215497" cy="707333"/>
          </a:xfrm>
          <a:prstGeom prst="rect">
            <a:avLst/>
          </a:prstGeom>
          <a:ln w="3175">
            <a:miter lim="400000"/>
          </a:ln>
        </p:spPr>
      </p:pic>
      <p:sp>
        <p:nvSpPr>
          <p:cNvPr id="37" name="TOCHI, July 18">
            <a:extLst>
              <a:ext uri="{FF2B5EF4-FFF2-40B4-BE49-F238E27FC236}">
                <a16:creationId xmlns:a16="http://schemas.microsoft.com/office/drawing/2014/main" id="{EFF3F5D6-6ECF-DF4F-A730-048094DF2D91}"/>
              </a:ext>
            </a:extLst>
          </p:cNvPr>
          <p:cNvSpPr/>
          <p:nvPr/>
        </p:nvSpPr>
        <p:spPr>
          <a:xfrm>
            <a:off x="10295579" y="3305749"/>
            <a:ext cx="1214181" cy="401262"/>
          </a:xfrm>
          <a:prstGeom prst="rect">
            <a:avLst/>
          </a:prstGeom>
          <a:solidFill>
            <a:srgbClr val="000000">
              <a:alpha val="70000"/>
            </a:srgbClr>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Migrations</a:t>
            </a:r>
          </a:p>
        </p:txBody>
      </p:sp>
      <p:pic>
        <p:nvPicPr>
          <p:cNvPr id="40" name="miscarriage1.jpg">
            <a:extLst>
              <a:ext uri="{FF2B5EF4-FFF2-40B4-BE49-F238E27FC236}">
                <a16:creationId xmlns:a16="http://schemas.microsoft.com/office/drawing/2014/main" id="{76333058-F92C-5740-B531-A46E7C3674A9}"/>
              </a:ext>
            </a:extLst>
          </p:cNvPr>
          <p:cNvPicPr>
            <a:picLocks/>
          </p:cNvPicPr>
          <p:nvPr/>
        </p:nvPicPr>
        <p:blipFill>
          <a:blip r:embed="rId8"/>
          <a:srcRect/>
          <a:stretch/>
        </p:blipFill>
        <p:spPr>
          <a:xfrm>
            <a:off x="4331275" y="2526032"/>
            <a:ext cx="1214179" cy="727457"/>
          </a:xfrm>
          <a:prstGeom prst="rect">
            <a:avLst/>
          </a:prstGeom>
          <a:ln w="3175">
            <a:miter lim="400000"/>
          </a:ln>
        </p:spPr>
      </p:pic>
      <p:sp>
        <p:nvSpPr>
          <p:cNvPr id="41" name="TOCHI, July 18">
            <a:extLst>
              <a:ext uri="{FF2B5EF4-FFF2-40B4-BE49-F238E27FC236}">
                <a16:creationId xmlns:a16="http://schemas.microsoft.com/office/drawing/2014/main" id="{45DB6EA4-9DB1-D642-9232-289F96AED22B}"/>
              </a:ext>
            </a:extLst>
          </p:cNvPr>
          <p:cNvSpPr/>
          <p:nvPr/>
        </p:nvSpPr>
        <p:spPr>
          <a:xfrm>
            <a:off x="4323075" y="3253489"/>
            <a:ext cx="1214180" cy="437557"/>
          </a:xfrm>
          <a:prstGeom prst="rect">
            <a:avLst/>
          </a:prstGeom>
          <a:solidFill>
            <a:srgbClr val="000000">
              <a:alpha val="70000"/>
            </a:srgbClr>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Transparency</a:t>
            </a:r>
          </a:p>
        </p:txBody>
      </p:sp>
      <p:sp>
        <p:nvSpPr>
          <p:cNvPr id="42" name="Rectangle">
            <a:extLst>
              <a:ext uri="{FF2B5EF4-FFF2-40B4-BE49-F238E27FC236}">
                <a16:creationId xmlns:a16="http://schemas.microsoft.com/office/drawing/2014/main" id="{A88D77ED-6ED6-0442-AD8B-C7826D9C4E5E}"/>
              </a:ext>
            </a:extLst>
          </p:cNvPr>
          <p:cNvSpPr/>
          <p:nvPr/>
        </p:nvSpPr>
        <p:spPr>
          <a:xfrm>
            <a:off x="2825467" y="714549"/>
            <a:ext cx="6063621" cy="746851"/>
          </a:xfrm>
          <a:prstGeom prst="rect">
            <a:avLst/>
          </a:prstGeom>
          <a:solidFill>
            <a:srgbClr val="002C46"/>
          </a:solidFill>
          <a:ln w="3175">
            <a:miter lim="400000"/>
          </a:ln>
        </p:spPr>
        <p:txBody>
          <a:bodyPr lIns="35719" tIns="35719" rIns="35719" bIns="35719" anchor="ctr"/>
          <a:lstStyle/>
          <a:p>
            <a:pPr>
              <a:defRPr sz="1600" b="0">
                <a:solidFill>
                  <a:srgbClr val="FFFFFF"/>
                </a:solidFill>
                <a:latin typeface="+mn-lt"/>
                <a:ea typeface="+mn-ea"/>
                <a:cs typeface="+mn-cs"/>
                <a:sym typeface="Helvetica Neue Medium"/>
              </a:defRPr>
            </a:pPr>
            <a:endParaRPr sz="1382"/>
          </a:p>
        </p:txBody>
      </p:sp>
      <p:sp>
        <p:nvSpPr>
          <p:cNvPr id="43" name="Responses to support-seeking &amp; disclosures on social media">
            <a:extLst>
              <a:ext uri="{FF2B5EF4-FFF2-40B4-BE49-F238E27FC236}">
                <a16:creationId xmlns:a16="http://schemas.microsoft.com/office/drawing/2014/main" id="{E1C84A1F-8F1D-5A47-9552-3D44AF6325F1}"/>
              </a:ext>
            </a:extLst>
          </p:cNvPr>
          <p:cNvSpPr txBox="1"/>
          <p:nvPr/>
        </p:nvSpPr>
        <p:spPr>
          <a:xfrm>
            <a:off x="3997034" y="872047"/>
            <a:ext cx="4197927" cy="46968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lgn="l">
              <a:defRPr sz="2600" b="0">
                <a:solidFill>
                  <a:srgbClr val="FFFFFF"/>
                </a:solidFill>
              </a:defRPr>
            </a:lvl1pPr>
          </a:lstStyle>
          <a:p>
            <a:pPr algn="ctr">
              <a:lnSpc>
                <a:spcPts val="3140"/>
              </a:lnSpc>
            </a:pPr>
            <a:r>
              <a:rPr lang="en-US" sz="3200" b="1" dirty="0"/>
              <a:t>Content Moderation</a:t>
            </a:r>
          </a:p>
        </p:txBody>
      </p:sp>
      <p:sp>
        <p:nvSpPr>
          <p:cNvPr id="60" name="Rectangle">
            <a:extLst>
              <a:ext uri="{FF2B5EF4-FFF2-40B4-BE49-F238E27FC236}">
                <a16:creationId xmlns:a16="http://schemas.microsoft.com/office/drawing/2014/main" id="{9F7167D2-7D40-7440-9883-71B34D601075}"/>
              </a:ext>
            </a:extLst>
          </p:cNvPr>
          <p:cNvSpPr/>
          <p:nvPr/>
        </p:nvSpPr>
        <p:spPr>
          <a:xfrm>
            <a:off x="525149" y="4356534"/>
            <a:ext cx="5332129" cy="2271670"/>
          </a:xfrm>
          <a:prstGeom prst="rect">
            <a:avLst/>
          </a:prstGeom>
          <a:solidFill>
            <a:srgbClr val="002C46"/>
          </a:solidFill>
          <a:ln w="3175">
            <a:miter lim="400000"/>
          </a:ln>
        </p:spPr>
        <p:txBody>
          <a:bodyPr lIns="35719" tIns="35719" rIns="35719" bIns="35719" anchor="ctr"/>
          <a:lstStyle/>
          <a:p>
            <a:pPr>
              <a:defRPr sz="1600" b="0">
                <a:solidFill>
                  <a:srgbClr val="FFFFFF"/>
                </a:solidFill>
                <a:latin typeface="+mn-lt"/>
                <a:ea typeface="+mn-ea"/>
                <a:cs typeface="+mn-cs"/>
                <a:sym typeface="Helvetica Neue Medium"/>
              </a:defRPr>
            </a:pPr>
            <a:endParaRPr sz="1382"/>
          </a:p>
        </p:txBody>
      </p:sp>
      <p:sp>
        <p:nvSpPr>
          <p:cNvPr id="61" name="Responses to support-seeking &amp; disclosures on social media">
            <a:extLst>
              <a:ext uri="{FF2B5EF4-FFF2-40B4-BE49-F238E27FC236}">
                <a16:creationId xmlns:a16="http://schemas.microsoft.com/office/drawing/2014/main" id="{1BDF82D0-B43D-CD41-8592-AE269478C3DA}"/>
              </a:ext>
            </a:extLst>
          </p:cNvPr>
          <p:cNvSpPr txBox="1"/>
          <p:nvPr/>
        </p:nvSpPr>
        <p:spPr>
          <a:xfrm>
            <a:off x="1559139" y="4539704"/>
            <a:ext cx="3425132" cy="437557"/>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lgn="l">
              <a:defRPr sz="2600" b="0">
                <a:solidFill>
                  <a:srgbClr val="FFFFFF"/>
                </a:solidFill>
              </a:defRPr>
            </a:lvl1pPr>
          </a:lstStyle>
          <a:p>
            <a:pPr algn="ctr">
              <a:lnSpc>
                <a:spcPts val="3140"/>
              </a:lnSpc>
            </a:pPr>
            <a:r>
              <a:rPr lang="en-US" sz="2000" dirty="0"/>
              <a:t>Online Harassment</a:t>
            </a:r>
          </a:p>
        </p:txBody>
      </p:sp>
      <p:pic>
        <p:nvPicPr>
          <p:cNvPr id="62" name="miscarriage1.jpg">
            <a:extLst>
              <a:ext uri="{FF2B5EF4-FFF2-40B4-BE49-F238E27FC236}">
                <a16:creationId xmlns:a16="http://schemas.microsoft.com/office/drawing/2014/main" id="{C1468917-3A5E-ED45-A0B2-212B88BC2870}"/>
              </a:ext>
            </a:extLst>
          </p:cNvPr>
          <p:cNvPicPr>
            <a:picLocks/>
          </p:cNvPicPr>
          <p:nvPr/>
        </p:nvPicPr>
        <p:blipFill>
          <a:blip r:embed="rId9"/>
          <a:srcRect/>
          <a:stretch/>
        </p:blipFill>
        <p:spPr>
          <a:xfrm>
            <a:off x="932121" y="5186117"/>
            <a:ext cx="1214180" cy="787839"/>
          </a:xfrm>
          <a:prstGeom prst="rect">
            <a:avLst/>
          </a:prstGeom>
          <a:ln w="3175">
            <a:miter lim="400000"/>
          </a:ln>
        </p:spPr>
      </p:pic>
      <p:sp>
        <p:nvSpPr>
          <p:cNvPr id="63" name="TOCHI, July 18">
            <a:extLst>
              <a:ext uri="{FF2B5EF4-FFF2-40B4-BE49-F238E27FC236}">
                <a16:creationId xmlns:a16="http://schemas.microsoft.com/office/drawing/2014/main" id="{5D4A9187-3731-9C46-B924-7F003F5E94D7}"/>
              </a:ext>
            </a:extLst>
          </p:cNvPr>
          <p:cNvSpPr/>
          <p:nvPr/>
        </p:nvSpPr>
        <p:spPr>
          <a:xfrm>
            <a:off x="932120" y="5975006"/>
            <a:ext cx="1214181" cy="401262"/>
          </a:xfrm>
          <a:prstGeom prst="rect">
            <a:avLst/>
          </a:prstGeom>
          <a:solidFill>
            <a:srgbClr val="000000">
              <a:alpha val="70000"/>
            </a:srgbClr>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Defining</a:t>
            </a:r>
          </a:p>
        </p:txBody>
      </p:sp>
      <p:pic>
        <p:nvPicPr>
          <p:cNvPr id="64" name="miscarriage1.jpg">
            <a:extLst>
              <a:ext uri="{FF2B5EF4-FFF2-40B4-BE49-F238E27FC236}">
                <a16:creationId xmlns:a16="http://schemas.microsoft.com/office/drawing/2014/main" id="{1E9313CF-A305-6E45-8690-4AD3D88B70B3}"/>
              </a:ext>
            </a:extLst>
          </p:cNvPr>
          <p:cNvPicPr>
            <a:picLocks/>
          </p:cNvPicPr>
          <p:nvPr/>
        </p:nvPicPr>
        <p:blipFill>
          <a:blip r:embed="rId10"/>
          <a:srcRect/>
          <a:stretch/>
        </p:blipFill>
        <p:spPr>
          <a:xfrm>
            <a:off x="2644896" y="5213183"/>
            <a:ext cx="1214180" cy="682496"/>
          </a:xfrm>
          <a:prstGeom prst="rect">
            <a:avLst/>
          </a:prstGeom>
          <a:ln w="3175">
            <a:miter lim="400000"/>
          </a:ln>
        </p:spPr>
      </p:pic>
      <p:sp>
        <p:nvSpPr>
          <p:cNvPr id="65" name="TOCHI, July 18">
            <a:extLst>
              <a:ext uri="{FF2B5EF4-FFF2-40B4-BE49-F238E27FC236}">
                <a16:creationId xmlns:a16="http://schemas.microsoft.com/office/drawing/2014/main" id="{59A4332C-D6CD-1943-8C23-DB75E9078D84}"/>
              </a:ext>
            </a:extLst>
          </p:cNvPr>
          <p:cNvSpPr/>
          <p:nvPr/>
        </p:nvSpPr>
        <p:spPr>
          <a:xfrm>
            <a:off x="2644896" y="5938711"/>
            <a:ext cx="1214180" cy="437557"/>
          </a:xfrm>
          <a:prstGeom prst="rect">
            <a:avLst/>
          </a:prstGeom>
          <a:solidFill>
            <a:srgbClr val="000000">
              <a:alpha val="70000"/>
            </a:srgbClr>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Current moderation</a:t>
            </a:r>
          </a:p>
        </p:txBody>
      </p:sp>
      <p:sp>
        <p:nvSpPr>
          <p:cNvPr id="66" name="Rectangle">
            <a:extLst>
              <a:ext uri="{FF2B5EF4-FFF2-40B4-BE49-F238E27FC236}">
                <a16:creationId xmlns:a16="http://schemas.microsoft.com/office/drawing/2014/main" id="{B8D06D83-9220-8F4F-946D-0D4BB9770482}"/>
              </a:ext>
            </a:extLst>
          </p:cNvPr>
          <p:cNvSpPr/>
          <p:nvPr/>
        </p:nvSpPr>
        <p:spPr>
          <a:xfrm>
            <a:off x="6328164" y="4356533"/>
            <a:ext cx="5570851" cy="2271670"/>
          </a:xfrm>
          <a:prstGeom prst="rect">
            <a:avLst/>
          </a:prstGeom>
          <a:solidFill>
            <a:srgbClr val="002C46"/>
          </a:solidFill>
          <a:ln w="3175">
            <a:miter lim="400000"/>
          </a:ln>
        </p:spPr>
        <p:txBody>
          <a:bodyPr lIns="35719" tIns="35719" rIns="35719" bIns="35719" anchor="ctr"/>
          <a:lstStyle/>
          <a:p>
            <a:pPr>
              <a:defRPr sz="1600" b="0">
                <a:solidFill>
                  <a:srgbClr val="FFFFFF"/>
                </a:solidFill>
                <a:latin typeface="+mn-lt"/>
                <a:ea typeface="+mn-ea"/>
                <a:cs typeface="+mn-cs"/>
                <a:sym typeface="Helvetica Neue Medium"/>
              </a:defRPr>
            </a:pPr>
            <a:endParaRPr sz="1382"/>
          </a:p>
        </p:txBody>
      </p:sp>
      <p:sp>
        <p:nvSpPr>
          <p:cNvPr id="67" name="Responses to support-seeking &amp; disclosures on social media">
            <a:extLst>
              <a:ext uri="{FF2B5EF4-FFF2-40B4-BE49-F238E27FC236}">
                <a16:creationId xmlns:a16="http://schemas.microsoft.com/office/drawing/2014/main" id="{6230BF0C-D495-694A-9381-7500C2BBA308}"/>
              </a:ext>
            </a:extLst>
          </p:cNvPr>
          <p:cNvSpPr txBox="1"/>
          <p:nvPr/>
        </p:nvSpPr>
        <p:spPr>
          <a:xfrm>
            <a:off x="6681968" y="4543237"/>
            <a:ext cx="4857566" cy="437557"/>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lgn="l">
              <a:defRPr sz="2600" b="0">
                <a:solidFill>
                  <a:srgbClr val="FFFFFF"/>
                </a:solidFill>
              </a:defRPr>
            </a:lvl1pPr>
          </a:lstStyle>
          <a:p>
            <a:pPr algn="ctr">
              <a:lnSpc>
                <a:spcPts val="3140"/>
              </a:lnSpc>
            </a:pPr>
            <a:r>
              <a:rPr lang="en-US" sz="2000" dirty="0"/>
              <a:t>Enacting Content Moderation</a:t>
            </a:r>
          </a:p>
        </p:txBody>
      </p:sp>
      <p:pic>
        <p:nvPicPr>
          <p:cNvPr id="68" name="miscarriage1.jpg">
            <a:extLst>
              <a:ext uri="{FF2B5EF4-FFF2-40B4-BE49-F238E27FC236}">
                <a16:creationId xmlns:a16="http://schemas.microsoft.com/office/drawing/2014/main" id="{72FD8E14-4DCA-F440-9F74-029FA511F8CD}"/>
              </a:ext>
            </a:extLst>
          </p:cNvPr>
          <p:cNvPicPr>
            <a:picLocks/>
          </p:cNvPicPr>
          <p:nvPr/>
        </p:nvPicPr>
        <p:blipFill>
          <a:blip r:embed="rId11"/>
          <a:srcRect/>
          <a:stretch/>
        </p:blipFill>
        <p:spPr>
          <a:xfrm>
            <a:off x="6868715" y="5195289"/>
            <a:ext cx="1214181" cy="779717"/>
          </a:xfrm>
          <a:prstGeom prst="rect">
            <a:avLst/>
          </a:prstGeom>
          <a:ln w="3175">
            <a:miter lim="400000"/>
          </a:ln>
        </p:spPr>
      </p:pic>
      <p:sp>
        <p:nvSpPr>
          <p:cNvPr id="69" name="TOCHI, July 18">
            <a:extLst>
              <a:ext uri="{FF2B5EF4-FFF2-40B4-BE49-F238E27FC236}">
                <a16:creationId xmlns:a16="http://schemas.microsoft.com/office/drawing/2014/main" id="{0D3A164C-FE14-FD41-ABA1-1C37AC83AFC3}"/>
              </a:ext>
            </a:extLst>
          </p:cNvPr>
          <p:cNvSpPr/>
          <p:nvPr/>
        </p:nvSpPr>
        <p:spPr>
          <a:xfrm>
            <a:off x="6868716" y="5975006"/>
            <a:ext cx="1214181" cy="401262"/>
          </a:xfrm>
          <a:prstGeom prst="rect">
            <a:avLst/>
          </a:prstGeom>
          <a:solidFill>
            <a:srgbClr val="000000">
              <a:alpha val="70000"/>
            </a:srgbClr>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Human-m/c collaboration</a:t>
            </a:r>
          </a:p>
        </p:txBody>
      </p:sp>
      <p:sp>
        <p:nvSpPr>
          <p:cNvPr id="71" name="TOCHI, July 18">
            <a:extLst>
              <a:ext uri="{FF2B5EF4-FFF2-40B4-BE49-F238E27FC236}">
                <a16:creationId xmlns:a16="http://schemas.microsoft.com/office/drawing/2014/main" id="{20D5DBB7-E644-7F4B-BA14-1C1B570C38A9}"/>
              </a:ext>
            </a:extLst>
          </p:cNvPr>
          <p:cNvSpPr/>
          <p:nvPr/>
        </p:nvSpPr>
        <p:spPr>
          <a:xfrm>
            <a:off x="8553782" y="5975006"/>
            <a:ext cx="1323190" cy="401262"/>
          </a:xfrm>
          <a:prstGeom prst="rect">
            <a:avLst/>
          </a:prstGeom>
          <a:solidFill>
            <a:srgbClr val="000000">
              <a:alpha val="70000"/>
            </a:srgbClr>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Blocklists</a:t>
            </a:r>
          </a:p>
        </p:txBody>
      </p:sp>
      <p:pic>
        <p:nvPicPr>
          <p:cNvPr id="72" name="miscarriage1.jpg">
            <a:extLst>
              <a:ext uri="{FF2B5EF4-FFF2-40B4-BE49-F238E27FC236}">
                <a16:creationId xmlns:a16="http://schemas.microsoft.com/office/drawing/2014/main" id="{BB3B19EE-BA49-D24B-A4B4-1A5F2A9852BB}"/>
              </a:ext>
            </a:extLst>
          </p:cNvPr>
          <p:cNvPicPr>
            <a:picLocks/>
          </p:cNvPicPr>
          <p:nvPr/>
        </p:nvPicPr>
        <p:blipFill>
          <a:blip r:embed="rId12"/>
          <a:srcRect/>
          <a:stretch/>
        </p:blipFill>
        <p:spPr>
          <a:xfrm>
            <a:off x="10294264" y="5194239"/>
            <a:ext cx="1214181" cy="779717"/>
          </a:xfrm>
          <a:prstGeom prst="rect">
            <a:avLst/>
          </a:prstGeom>
          <a:ln w="3175">
            <a:miter lim="400000"/>
          </a:ln>
        </p:spPr>
      </p:pic>
      <p:sp>
        <p:nvSpPr>
          <p:cNvPr id="73" name="TOCHI, July 18">
            <a:extLst>
              <a:ext uri="{FF2B5EF4-FFF2-40B4-BE49-F238E27FC236}">
                <a16:creationId xmlns:a16="http://schemas.microsoft.com/office/drawing/2014/main" id="{AC1CD5DD-F009-7B47-933F-2ADBB52F2D3E}"/>
              </a:ext>
            </a:extLst>
          </p:cNvPr>
          <p:cNvSpPr/>
          <p:nvPr/>
        </p:nvSpPr>
        <p:spPr>
          <a:xfrm>
            <a:off x="10294265" y="5975006"/>
            <a:ext cx="1214181" cy="401262"/>
          </a:xfrm>
          <a:prstGeom prst="rect">
            <a:avLst/>
          </a:prstGeom>
          <a:solidFill>
            <a:srgbClr val="000000">
              <a:alpha val="70000"/>
            </a:srgbClr>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Federalism </a:t>
            </a:r>
          </a:p>
        </p:txBody>
      </p:sp>
      <p:pic>
        <p:nvPicPr>
          <p:cNvPr id="74" name="miscarriage1.jpg">
            <a:extLst>
              <a:ext uri="{FF2B5EF4-FFF2-40B4-BE49-F238E27FC236}">
                <a16:creationId xmlns:a16="http://schemas.microsoft.com/office/drawing/2014/main" id="{CFBB53C8-7601-9947-BB39-2926CF45B084}"/>
              </a:ext>
            </a:extLst>
          </p:cNvPr>
          <p:cNvPicPr>
            <a:picLocks/>
          </p:cNvPicPr>
          <p:nvPr/>
        </p:nvPicPr>
        <p:blipFill>
          <a:blip r:embed="rId13"/>
          <a:srcRect/>
          <a:stretch/>
        </p:blipFill>
        <p:spPr>
          <a:xfrm>
            <a:off x="4316999" y="5213183"/>
            <a:ext cx="1214180" cy="709563"/>
          </a:xfrm>
          <a:prstGeom prst="rect">
            <a:avLst/>
          </a:prstGeom>
          <a:ln w="3175">
            <a:miter lim="400000"/>
          </a:ln>
        </p:spPr>
      </p:pic>
      <p:sp>
        <p:nvSpPr>
          <p:cNvPr id="75" name="TOCHI, July 18">
            <a:extLst>
              <a:ext uri="{FF2B5EF4-FFF2-40B4-BE49-F238E27FC236}">
                <a16:creationId xmlns:a16="http://schemas.microsoft.com/office/drawing/2014/main" id="{B708FEC5-CE4F-8F4F-848C-397DE9A59745}"/>
              </a:ext>
            </a:extLst>
          </p:cNvPr>
          <p:cNvSpPr/>
          <p:nvPr/>
        </p:nvSpPr>
        <p:spPr>
          <a:xfrm>
            <a:off x="4321761" y="5922746"/>
            <a:ext cx="1214180" cy="437557"/>
          </a:xfrm>
          <a:prstGeom prst="rect">
            <a:avLst/>
          </a:prstGeom>
          <a:solidFill>
            <a:srgbClr val="000000">
              <a:alpha val="70000"/>
            </a:srgbClr>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Restorative Justice</a:t>
            </a:r>
          </a:p>
        </p:txBody>
      </p:sp>
      <p:pic>
        <p:nvPicPr>
          <p:cNvPr id="76" name="miscarriage1.jpg">
            <a:extLst>
              <a:ext uri="{FF2B5EF4-FFF2-40B4-BE49-F238E27FC236}">
                <a16:creationId xmlns:a16="http://schemas.microsoft.com/office/drawing/2014/main" id="{7BD4365B-172F-7D4A-9A8C-B0A70DF2B60D}"/>
              </a:ext>
            </a:extLst>
          </p:cNvPr>
          <p:cNvPicPr>
            <a:picLocks/>
          </p:cNvPicPr>
          <p:nvPr/>
        </p:nvPicPr>
        <p:blipFill rotWithShape="1">
          <a:blip r:embed="rId14"/>
          <a:srcRect b="8858"/>
          <a:stretch/>
        </p:blipFill>
        <p:spPr>
          <a:xfrm>
            <a:off x="8553781" y="5195288"/>
            <a:ext cx="1323190" cy="779717"/>
          </a:xfrm>
          <a:prstGeom prst="rect">
            <a:avLst/>
          </a:prstGeom>
          <a:ln w="3175">
            <a:miter lim="400000"/>
          </a:ln>
        </p:spPr>
      </p:pic>
      <p:sp>
        <p:nvSpPr>
          <p:cNvPr id="38" name="Slide Number Placeholder 3">
            <a:extLst>
              <a:ext uri="{FF2B5EF4-FFF2-40B4-BE49-F238E27FC236}">
                <a16:creationId xmlns:a16="http://schemas.microsoft.com/office/drawing/2014/main" id="{C1DAE945-A6CD-7D46-BE9C-6813EC17E642}"/>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457200"/>
            <a:fld id="{EEBB84EA-720A-924D-995C-2965551D1999}" type="slidenum">
              <a:rPr lang="en-US" sz="1200" smtClean="0">
                <a:solidFill>
                  <a:prstClr val="black">
                    <a:tint val="75000"/>
                  </a:prstClr>
                </a:solidFill>
                <a:latin typeface="Garamond" panose="02020404030301010803" pitchFamily="18" charset="0"/>
              </a:rPr>
              <a:pPr algn="r" defTabSz="457200"/>
              <a:t>83</a:t>
            </a:fld>
            <a:endParaRPr lang="en-US" sz="1200">
              <a:solidFill>
                <a:prstClr val="black">
                  <a:tint val="75000"/>
                </a:prstClr>
              </a:solidFill>
              <a:latin typeface="Garamond" panose="02020404030301010803" pitchFamily="18" charset="0"/>
            </a:endParaRPr>
          </a:p>
        </p:txBody>
      </p:sp>
      <p:sp>
        <p:nvSpPr>
          <p:cNvPr id="39" name="Rectangle 38">
            <a:extLst>
              <a:ext uri="{FF2B5EF4-FFF2-40B4-BE49-F238E27FC236}">
                <a16:creationId xmlns:a16="http://schemas.microsoft.com/office/drawing/2014/main" id="{F926FDE3-05A9-AE40-8274-43A9798C4377}"/>
              </a:ext>
            </a:extLst>
          </p:cNvPr>
          <p:cNvSpPr/>
          <p:nvPr/>
        </p:nvSpPr>
        <p:spPr>
          <a:xfrm>
            <a:off x="838199" y="180109"/>
            <a:ext cx="10515599" cy="3215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214E123-6989-C045-A546-AA144AE2FEC9}"/>
              </a:ext>
            </a:extLst>
          </p:cNvPr>
          <p:cNvSpPr/>
          <p:nvPr/>
        </p:nvSpPr>
        <p:spPr>
          <a:xfrm>
            <a:off x="8281369" y="155864"/>
            <a:ext cx="2334494" cy="321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Research Overview</a:t>
            </a:r>
          </a:p>
        </p:txBody>
      </p:sp>
    </p:spTree>
    <p:extLst>
      <p:ext uri="{BB962C8B-B14F-4D97-AF65-F5344CB8AC3E}">
        <p14:creationId xmlns:p14="http://schemas.microsoft.com/office/powerpoint/2010/main" val="34131265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7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5" grpId="0" animBg="1"/>
      <p:bldP spid="28" grpId="0" animBg="1"/>
      <p:bldP spid="29" grpId="0" animBg="1"/>
      <p:bldP spid="31" grpId="0" animBg="1"/>
      <p:bldP spid="33" grpId="0" animBg="1"/>
      <p:bldP spid="37" grpId="0" animBg="1"/>
      <p:bldP spid="41" grpId="0" animBg="1"/>
      <p:bldP spid="60" grpId="0" animBg="1"/>
      <p:bldP spid="61" grpId="0" animBg="1"/>
      <p:bldP spid="63" grpId="0" animBg="1"/>
      <p:bldP spid="65" grpId="0" animBg="1"/>
      <p:bldP spid="66" grpId="0" animBg="1"/>
      <p:bldP spid="67" grpId="0" animBg="1"/>
      <p:bldP spid="69" grpId="0" animBg="1"/>
      <p:bldP spid="71" grpId="0" animBg="1"/>
      <p:bldP spid="73" grpId="0" animBg="1"/>
      <p:bldP spid="7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p:cNvSpPr/>
          <p:nvPr/>
        </p:nvSpPr>
        <p:spPr>
          <a:xfrm>
            <a:off x="7078852" y="5197994"/>
            <a:ext cx="3545182" cy="1518048"/>
          </a:xfrm>
          <a:prstGeom prst="rect">
            <a:avLst/>
          </a:prstGeom>
          <a:solidFill>
            <a:srgbClr val="A9A9A9">
              <a:alpha val="50000"/>
            </a:srgbClr>
          </a:solidFill>
          <a:ln w="12700">
            <a:miter lim="400000"/>
          </a:ln>
        </p:spPr>
        <p:txBody>
          <a:bodyPr lIns="35719" tIns="35719" rIns="35719" bIns="35719" anchor="ctr"/>
          <a:lstStyle/>
          <a:p>
            <a:pPr marL="0" marR="0" lvl="0" indent="0" algn="l" defTabSz="457200" rtl="0" eaLnBrk="1" fontAlgn="auto" latinLnBrk="0" hangingPunct="1">
              <a:lnSpc>
                <a:spcPct val="100000"/>
              </a:lnSpc>
              <a:spcBef>
                <a:spcPts val="0"/>
              </a:spcBef>
              <a:spcAft>
                <a:spcPts val="0"/>
              </a:spcAft>
              <a:buClrTx/>
              <a:buSzTx/>
              <a:buFontTx/>
              <a:buNone/>
              <a:tabLst/>
              <a:defRPr sz="2400">
                <a:solidFill>
                  <a:srgbClr val="FFFFFF"/>
                </a:solidFill>
                <a:latin typeface="+mn-lt"/>
                <a:ea typeface="+mn-ea"/>
                <a:cs typeface="+mn-cs"/>
                <a:sym typeface="Helvetica Light"/>
              </a:defRPr>
            </a:pPr>
            <a:endParaRPr kumimoji="0" sz="1687" b="0" i="0" u="none" strike="noStrike" kern="1200" cap="none" spc="0" normalizeH="0" baseline="0" noProof="0">
              <a:ln>
                <a:noFill/>
              </a:ln>
              <a:solidFill>
                <a:srgbClr val="FFFFFF"/>
              </a:solidFill>
              <a:effectLst/>
              <a:uLnTx/>
              <a:uFillTx/>
              <a:latin typeface="Calibri" panose="020F0502020204030204"/>
              <a:ea typeface="+mn-ea"/>
              <a:cs typeface="+mn-cs"/>
              <a:sym typeface="Helvetica Light"/>
            </a:endParaRPr>
          </a:p>
        </p:txBody>
      </p:sp>
      <p:sp>
        <p:nvSpPr>
          <p:cNvPr id="150" name="Rectangle"/>
          <p:cNvSpPr/>
          <p:nvPr/>
        </p:nvSpPr>
        <p:spPr>
          <a:xfrm>
            <a:off x="1578305" y="5195055"/>
            <a:ext cx="5350876" cy="1518048"/>
          </a:xfrm>
          <a:prstGeom prst="rect">
            <a:avLst/>
          </a:prstGeom>
          <a:solidFill>
            <a:srgbClr val="A9A9A9">
              <a:alpha val="50000"/>
            </a:srgbClr>
          </a:solidFill>
          <a:ln w="12700">
            <a:miter lim="400000"/>
          </a:ln>
        </p:spPr>
        <p:txBody>
          <a:bodyPr lIns="35719" tIns="35719" rIns="35719" bIns="35719" anchor="ctr"/>
          <a:lstStyle/>
          <a:p>
            <a:pPr marL="0" marR="0" lvl="0" indent="0" algn="l" defTabSz="457200" rtl="0" eaLnBrk="1" fontAlgn="auto" latinLnBrk="0" hangingPunct="1">
              <a:lnSpc>
                <a:spcPct val="100000"/>
              </a:lnSpc>
              <a:spcBef>
                <a:spcPts val="0"/>
              </a:spcBef>
              <a:spcAft>
                <a:spcPts val="0"/>
              </a:spcAft>
              <a:buClrTx/>
              <a:buSzTx/>
              <a:buFontTx/>
              <a:buNone/>
              <a:tabLst/>
              <a:defRPr sz="2400">
                <a:solidFill>
                  <a:srgbClr val="FFFFFF"/>
                </a:solidFill>
                <a:latin typeface="+mn-lt"/>
                <a:ea typeface="+mn-ea"/>
                <a:cs typeface="+mn-cs"/>
                <a:sym typeface="Helvetica Light"/>
              </a:defRPr>
            </a:pPr>
            <a:endParaRPr kumimoji="0" sz="1687" b="0" i="0" u="none" strike="noStrike" kern="1200" cap="none" spc="0" normalizeH="0" baseline="0" noProof="0">
              <a:ln>
                <a:noFill/>
              </a:ln>
              <a:solidFill>
                <a:srgbClr val="FFFFFF"/>
              </a:solidFill>
              <a:effectLst/>
              <a:uLnTx/>
              <a:uFillTx/>
              <a:latin typeface="Calibri" panose="020F0502020204030204"/>
              <a:ea typeface="+mn-ea"/>
              <a:cs typeface="+mn-cs"/>
              <a:sym typeface="Helvetica Light"/>
            </a:endParaRPr>
          </a:p>
        </p:txBody>
      </p:sp>
      <p:sp>
        <p:nvSpPr>
          <p:cNvPr id="151" name="Rectangle"/>
          <p:cNvSpPr/>
          <p:nvPr/>
        </p:nvSpPr>
        <p:spPr>
          <a:xfrm>
            <a:off x="1577578" y="3502686"/>
            <a:ext cx="4459435" cy="1518048"/>
          </a:xfrm>
          <a:prstGeom prst="rect">
            <a:avLst/>
          </a:prstGeom>
          <a:solidFill>
            <a:srgbClr val="A9A9A9">
              <a:alpha val="50000"/>
            </a:srgbClr>
          </a:solidFill>
          <a:ln w="12700">
            <a:miter lim="400000"/>
          </a:ln>
        </p:spPr>
        <p:txBody>
          <a:bodyPr lIns="35719" tIns="35719" rIns="35719" bIns="35719" anchor="ctr"/>
          <a:lstStyle/>
          <a:p>
            <a:pPr marL="0" marR="0" lvl="0" indent="0" algn="l" defTabSz="457200" rtl="0" eaLnBrk="1" fontAlgn="auto" latinLnBrk="0" hangingPunct="1">
              <a:lnSpc>
                <a:spcPct val="100000"/>
              </a:lnSpc>
              <a:spcBef>
                <a:spcPts val="0"/>
              </a:spcBef>
              <a:spcAft>
                <a:spcPts val="0"/>
              </a:spcAft>
              <a:buClrTx/>
              <a:buSzTx/>
              <a:buFontTx/>
              <a:buNone/>
              <a:tabLst/>
              <a:defRPr sz="2400">
                <a:solidFill>
                  <a:srgbClr val="FFFFFF"/>
                </a:solidFill>
                <a:latin typeface="+mn-lt"/>
                <a:ea typeface="+mn-ea"/>
                <a:cs typeface="+mn-cs"/>
                <a:sym typeface="Helvetica Light"/>
              </a:defRPr>
            </a:pPr>
            <a:endParaRPr kumimoji="0" sz="1687" b="0" i="0" u="none" strike="noStrike" kern="1200" cap="none" spc="0" normalizeH="0" baseline="0" noProof="0">
              <a:ln>
                <a:noFill/>
              </a:ln>
              <a:solidFill>
                <a:srgbClr val="FFFFFF"/>
              </a:solidFill>
              <a:effectLst/>
              <a:uLnTx/>
              <a:uFillTx/>
              <a:latin typeface="Calibri" panose="020F0502020204030204"/>
              <a:ea typeface="+mn-ea"/>
              <a:cs typeface="+mn-cs"/>
              <a:sym typeface="Helvetica Light"/>
            </a:endParaRPr>
          </a:p>
        </p:txBody>
      </p:sp>
      <p:sp>
        <p:nvSpPr>
          <p:cNvPr id="152" name="Rectangle"/>
          <p:cNvSpPr/>
          <p:nvPr/>
        </p:nvSpPr>
        <p:spPr>
          <a:xfrm>
            <a:off x="1574381" y="1807379"/>
            <a:ext cx="9017541" cy="1518048"/>
          </a:xfrm>
          <a:prstGeom prst="rect">
            <a:avLst/>
          </a:prstGeom>
          <a:solidFill>
            <a:srgbClr val="A9A9A9">
              <a:alpha val="50000"/>
            </a:srgbClr>
          </a:solidFill>
          <a:ln w="12700">
            <a:miter lim="400000"/>
          </a:ln>
        </p:spPr>
        <p:txBody>
          <a:bodyPr lIns="35719" tIns="35719" rIns="35719" bIns="35719" anchor="ctr"/>
          <a:lstStyle/>
          <a:p>
            <a:pPr marL="0" marR="0" lvl="0" indent="0" algn="l" defTabSz="457200" rtl="0" eaLnBrk="1" fontAlgn="auto" latinLnBrk="0" hangingPunct="1">
              <a:lnSpc>
                <a:spcPct val="100000"/>
              </a:lnSpc>
              <a:spcBef>
                <a:spcPts val="0"/>
              </a:spcBef>
              <a:spcAft>
                <a:spcPts val="0"/>
              </a:spcAft>
              <a:buClrTx/>
              <a:buSzTx/>
              <a:buFontTx/>
              <a:buNone/>
              <a:tabLst/>
              <a:defRPr sz="2400">
                <a:solidFill>
                  <a:srgbClr val="FFFFFF"/>
                </a:solidFill>
                <a:latin typeface="+mn-lt"/>
                <a:ea typeface="+mn-ea"/>
                <a:cs typeface="+mn-cs"/>
                <a:sym typeface="Helvetica Light"/>
              </a:defRPr>
            </a:pPr>
            <a:endParaRPr kumimoji="0" sz="1687" b="0" i="0" u="none" strike="noStrike" kern="1200" cap="none" spc="0" normalizeH="0" baseline="0" noProof="0">
              <a:ln>
                <a:noFill/>
              </a:ln>
              <a:solidFill>
                <a:srgbClr val="FFFFFF"/>
              </a:solidFill>
              <a:effectLst/>
              <a:uLnTx/>
              <a:uFillTx/>
              <a:latin typeface="Calibri" panose="020F0502020204030204"/>
              <a:ea typeface="+mn-ea"/>
              <a:cs typeface="+mn-cs"/>
              <a:sym typeface="Helvetica Light"/>
            </a:endParaRPr>
          </a:p>
        </p:txBody>
      </p:sp>
      <p:sp>
        <p:nvSpPr>
          <p:cNvPr id="153" name="Rectangle"/>
          <p:cNvSpPr/>
          <p:nvPr/>
        </p:nvSpPr>
        <p:spPr>
          <a:xfrm>
            <a:off x="1553054" y="112072"/>
            <a:ext cx="9043238" cy="1518048"/>
          </a:xfrm>
          <a:prstGeom prst="rect">
            <a:avLst/>
          </a:prstGeom>
          <a:solidFill>
            <a:srgbClr val="D4D4D4"/>
          </a:solidFill>
          <a:ln w="12700">
            <a:miter lim="400000"/>
          </a:ln>
        </p:spPr>
        <p:txBody>
          <a:bodyPr lIns="35719" tIns="35719" rIns="35719" bIns="35719" anchor="ctr"/>
          <a:lstStyle/>
          <a:p>
            <a:pPr marL="0" marR="0" lvl="0" indent="0" algn="l" defTabSz="457200" rtl="0" eaLnBrk="1" fontAlgn="auto" latinLnBrk="0" hangingPunct="1">
              <a:lnSpc>
                <a:spcPct val="100000"/>
              </a:lnSpc>
              <a:spcBef>
                <a:spcPts val="0"/>
              </a:spcBef>
              <a:spcAft>
                <a:spcPts val="0"/>
              </a:spcAft>
              <a:buClrTx/>
              <a:buSzTx/>
              <a:buFontTx/>
              <a:buNone/>
              <a:tabLst/>
              <a:defRPr sz="2400">
                <a:solidFill>
                  <a:srgbClr val="FFFFFF"/>
                </a:solidFill>
                <a:latin typeface="+mn-lt"/>
                <a:ea typeface="+mn-ea"/>
                <a:cs typeface="+mn-cs"/>
                <a:sym typeface="Helvetica Light"/>
              </a:defRPr>
            </a:pPr>
            <a:endParaRPr kumimoji="0" sz="1687" b="0" i="0" u="none" strike="noStrike" kern="1200" cap="none" spc="0" normalizeH="0" baseline="0" noProof="0">
              <a:ln>
                <a:noFill/>
              </a:ln>
              <a:solidFill>
                <a:srgbClr val="FFFFFF"/>
              </a:solidFill>
              <a:effectLst/>
              <a:uLnTx/>
              <a:uFillTx/>
              <a:latin typeface="Calibri" panose="020F0502020204030204"/>
              <a:ea typeface="+mn-ea"/>
              <a:cs typeface="+mn-cs"/>
              <a:sym typeface="Helvetica Light"/>
            </a:endParaRPr>
          </a:p>
        </p:txBody>
      </p:sp>
      <p:sp>
        <p:nvSpPr>
          <p:cNvPr id="154" name="self-disclosure &amp; support seeking"/>
          <p:cNvSpPr txBox="1"/>
          <p:nvPr/>
        </p:nvSpPr>
        <p:spPr>
          <a:xfrm>
            <a:off x="1657946" y="122221"/>
            <a:ext cx="3092386" cy="5030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lgn="l">
              <a:defRPr sz="2800" b="1"/>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Content moderation</a:t>
            </a:r>
            <a:endParaRPr kumimoji="0"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5" name="mental health"/>
          <p:cNvSpPr/>
          <p:nvPr/>
        </p:nvSpPr>
        <p:spPr>
          <a:xfrm>
            <a:off x="1711523" y="642937"/>
            <a:ext cx="246210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2600" b="1">
                <a:latin typeface="Helvetica"/>
                <a:ea typeface="Helvetica"/>
                <a:cs typeface="Helvetica"/>
                <a:sym typeface="Helvetic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28" b="1" i="0" u="none" strike="noStrike" kern="1200" cap="none" spc="0" normalizeH="0" baseline="0" noProof="0" dirty="0">
                <a:ln>
                  <a:noFill/>
                </a:ln>
                <a:solidFill>
                  <a:prstClr val="black"/>
                </a:solidFill>
                <a:effectLst/>
                <a:uLnTx/>
                <a:uFillTx/>
                <a:latin typeface="Helvetica"/>
                <a:sym typeface="Helvetica"/>
              </a:rPr>
              <a:t>Fairness &amp;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28" b="1" i="0" u="none" strike="noStrike" kern="1200" cap="none" spc="0" normalizeH="0" baseline="0" noProof="0" dirty="0">
                <a:ln>
                  <a:noFill/>
                </a:ln>
                <a:solidFill>
                  <a:prstClr val="black"/>
                </a:solidFill>
                <a:effectLst/>
                <a:uLnTx/>
                <a:uFillTx/>
                <a:latin typeface="Helvetica"/>
                <a:sym typeface="Helvetica"/>
              </a:rPr>
              <a:t>Transparency</a:t>
            </a:r>
            <a:endParaRPr kumimoji="0" sz="1828" b="1" i="0" u="none" strike="noStrike" kern="1200" cap="none" spc="0" normalizeH="0" baseline="0" noProof="0" dirty="0">
              <a:ln>
                <a:noFill/>
              </a:ln>
              <a:solidFill>
                <a:prstClr val="black"/>
              </a:solidFill>
              <a:effectLst/>
              <a:uLnTx/>
              <a:uFillTx/>
              <a:latin typeface="Helvetica"/>
              <a:sym typeface="Helvetica"/>
            </a:endParaRPr>
          </a:p>
        </p:txBody>
      </p:sp>
      <p:sp>
        <p:nvSpPr>
          <p:cNvPr id="157" name="pregnancy loss"/>
          <p:cNvSpPr/>
          <p:nvPr/>
        </p:nvSpPr>
        <p:spPr>
          <a:xfrm>
            <a:off x="8784022" y="630592"/>
            <a:ext cx="174016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2600" b="1">
                <a:latin typeface="Helvetica"/>
                <a:ea typeface="Helvetica"/>
                <a:cs typeface="Helvetica"/>
                <a:sym typeface="Helvetic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28" b="1" i="0" u="none" strike="noStrike" kern="1200" cap="none" spc="0" normalizeH="0" baseline="0" noProof="0" dirty="0">
                <a:ln>
                  <a:noFill/>
                </a:ln>
                <a:solidFill>
                  <a:prstClr val="black"/>
                </a:solidFill>
                <a:effectLst/>
                <a:uLnTx/>
                <a:uFillTx/>
                <a:latin typeface="Helvetica"/>
                <a:sym typeface="Helvetica"/>
              </a:rPr>
              <a:t>Enacting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828" dirty="0">
                <a:solidFill>
                  <a:prstClr val="black"/>
                </a:solidFill>
              </a:rPr>
              <a:t>Moderation</a:t>
            </a:r>
            <a:endParaRPr kumimoji="0" sz="1828" b="1" i="0" u="none" strike="noStrike" kern="1200" cap="none" spc="0" normalizeH="0" baseline="0" noProof="0" dirty="0">
              <a:ln>
                <a:noFill/>
              </a:ln>
              <a:solidFill>
                <a:prstClr val="black"/>
              </a:solidFill>
              <a:effectLst/>
              <a:uLnTx/>
              <a:uFillTx/>
              <a:latin typeface="Helvetica"/>
              <a:sym typeface="Helvetica"/>
            </a:endParaRPr>
          </a:p>
        </p:txBody>
      </p:sp>
      <p:sp>
        <p:nvSpPr>
          <p:cNvPr id="159" name="support provision &amp; responses"/>
          <p:cNvSpPr txBox="1"/>
          <p:nvPr/>
        </p:nvSpPr>
        <p:spPr>
          <a:xfrm>
            <a:off x="1657946" y="1830441"/>
            <a:ext cx="2280497" cy="5030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lgn="l">
              <a:defRPr sz="2800" b="1"/>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Future of work</a:t>
            </a:r>
            <a:endParaRPr kumimoji="0"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mental health"/>
          <p:cNvSpPr/>
          <p:nvPr/>
        </p:nvSpPr>
        <p:spPr>
          <a:xfrm>
            <a:off x="1723725" y="2352225"/>
            <a:ext cx="2077465" cy="805636"/>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2600" b="1">
                <a:latin typeface="Helvetica"/>
                <a:ea typeface="Helvetica"/>
                <a:cs typeface="Helvetica"/>
                <a:sym typeface="Helvetic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Helvetica"/>
                <a:sym typeface="Helvetica"/>
              </a:rPr>
              <a:t>Skill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Helvetica"/>
                <a:sym typeface="Helvetica"/>
              </a:rPr>
              <a:t>Searches</a:t>
            </a:r>
            <a:endParaRPr kumimoji="0" sz="2000" b="1" i="0" u="none" strike="noStrike" kern="1200" cap="none" spc="0" normalizeH="0" baseline="0" noProof="0" dirty="0">
              <a:ln>
                <a:noFill/>
              </a:ln>
              <a:solidFill>
                <a:prstClr val="black"/>
              </a:solidFill>
              <a:effectLst/>
              <a:uLnTx/>
              <a:uFillTx/>
              <a:latin typeface="Helvetica"/>
              <a:sym typeface="Helvetica"/>
            </a:endParaRPr>
          </a:p>
        </p:txBody>
      </p:sp>
      <p:sp>
        <p:nvSpPr>
          <p:cNvPr id="161" name="sexual abuse"/>
          <p:cNvSpPr/>
          <p:nvPr/>
        </p:nvSpPr>
        <p:spPr>
          <a:xfrm>
            <a:off x="3984180" y="2352225"/>
            <a:ext cx="2010046"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2600" b="1">
                <a:latin typeface="Helvetica"/>
                <a:ea typeface="Helvetica"/>
                <a:cs typeface="Helvetica"/>
                <a:sym typeface="Helvetic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28" b="1" i="0" u="none" strike="noStrike" kern="1200" cap="none" spc="0" normalizeH="0" baseline="0" noProof="0" dirty="0">
                <a:ln>
                  <a:noFill/>
                </a:ln>
                <a:solidFill>
                  <a:prstClr val="black"/>
                </a:solidFill>
                <a:effectLst/>
                <a:uLnTx/>
                <a:uFillTx/>
                <a:latin typeface="Helvetica"/>
                <a:sym typeface="Helvetica"/>
              </a:rPr>
              <a:t>Control &amp;</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828" dirty="0">
                <a:solidFill>
                  <a:prstClr val="black"/>
                </a:solidFill>
              </a:rPr>
              <a:t>Uncertainty</a:t>
            </a:r>
            <a:endParaRPr kumimoji="0" sz="1828" b="1" i="0" u="none" strike="noStrike" kern="1200" cap="none" spc="0" normalizeH="0" baseline="0" noProof="0" dirty="0">
              <a:ln>
                <a:noFill/>
              </a:ln>
              <a:solidFill>
                <a:prstClr val="black"/>
              </a:solidFill>
              <a:effectLst/>
              <a:uLnTx/>
              <a:uFillTx/>
              <a:latin typeface="Helvetica"/>
              <a:sym typeface="Helvetica"/>
            </a:endParaRPr>
          </a:p>
        </p:txBody>
      </p:sp>
      <p:sp>
        <p:nvSpPr>
          <p:cNvPr id="162" name="pregnancy loss"/>
          <p:cNvSpPr/>
          <p:nvPr/>
        </p:nvSpPr>
        <p:spPr>
          <a:xfrm>
            <a:off x="6197775" y="2339578"/>
            <a:ext cx="2044548"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2600" b="1">
                <a:latin typeface="Helvetica"/>
                <a:ea typeface="Helvetica"/>
                <a:cs typeface="Helvetica"/>
                <a:sym typeface="Helvetic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28" b="1" i="0" u="none" strike="noStrike" kern="1200" cap="none" spc="0" normalizeH="0" baseline="0" noProof="0" dirty="0">
                <a:ln>
                  <a:noFill/>
                </a:ln>
                <a:solidFill>
                  <a:prstClr val="black"/>
                </a:solidFill>
                <a:effectLst/>
                <a:uLnTx/>
                <a:uFillTx/>
                <a:latin typeface="Helvetica"/>
                <a:sym typeface="Helvetica"/>
              </a:rPr>
              <a:t>Learning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28" b="1" i="0" u="none" strike="noStrike" kern="1200" cap="none" spc="0" normalizeH="0" baseline="0" noProof="0" dirty="0">
                <a:ln>
                  <a:noFill/>
                </a:ln>
                <a:solidFill>
                  <a:prstClr val="black"/>
                </a:solidFill>
                <a:effectLst/>
                <a:uLnTx/>
                <a:uFillTx/>
                <a:latin typeface="Helvetica"/>
                <a:sym typeface="Helvetica"/>
              </a:rPr>
              <a:t>to Airbnb</a:t>
            </a:r>
            <a:endParaRPr kumimoji="0" sz="1828" b="1" i="0" u="none" strike="noStrike" kern="1200" cap="none" spc="0" normalizeH="0" baseline="0" noProof="0" dirty="0">
              <a:ln>
                <a:noFill/>
              </a:ln>
              <a:solidFill>
                <a:prstClr val="black"/>
              </a:solidFill>
              <a:effectLst/>
              <a:uLnTx/>
              <a:uFillTx/>
              <a:latin typeface="Helvetica"/>
              <a:sym typeface="Helvetica"/>
            </a:endParaRPr>
          </a:p>
        </p:txBody>
      </p:sp>
      <p:sp>
        <p:nvSpPr>
          <p:cNvPr id="165" name="email use"/>
          <p:cNvSpPr txBox="1"/>
          <p:nvPr/>
        </p:nvSpPr>
        <p:spPr>
          <a:xfrm>
            <a:off x="7159218" y="5205445"/>
            <a:ext cx="2835713" cy="5030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lgn="l">
              <a:defRPr sz="2800" b="1"/>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Argumentation</a:t>
            </a:r>
            <a:endParaRPr kumimoji="0"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open collaboration"/>
          <p:cNvSpPr txBox="1"/>
          <p:nvPr/>
        </p:nvSpPr>
        <p:spPr>
          <a:xfrm>
            <a:off x="1657945" y="3509512"/>
            <a:ext cx="2635145" cy="5030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lgn="l">
              <a:defRPr sz="2800" b="1"/>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Sharing economy</a:t>
            </a:r>
            <a:endParaRPr kumimoji="0"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5" name="presentation"/>
          <p:cNvSpPr txBox="1"/>
          <p:nvPr/>
        </p:nvSpPr>
        <p:spPr>
          <a:xfrm>
            <a:off x="8830990" y="1906403"/>
            <a:ext cx="1765302" cy="320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lgn="l">
              <a:lnSpc>
                <a:spcPct val="80000"/>
              </a:lnSpc>
              <a:defRPr sz="2800" b="1"/>
            </a:lvl1pPr>
          </a:lstStyle>
          <a:p>
            <a:pPr marL="0" marR="0" lvl="0" indent="0" algn="l" defTabSz="457200" rtl="0" eaLnBrk="1" fontAlgn="auto" latinLnBrk="0" hangingPunct="1">
              <a:lnSpc>
                <a:spcPct val="80000"/>
              </a:lnSpc>
              <a:spcBef>
                <a:spcPts val="0"/>
              </a:spcBef>
              <a:spcAft>
                <a:spcPts val="0"/>
              </a:spcAft>
              <a:buClrTx/>
              <a:buSzTx/>
              <a:buFontTx/>
              <a:buNone/>
              <a:tabLst/>
              <a:defRPr/>
            </a:pPr>
            <a:endParaRPr kumimoji="0" sz="1969"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7" name="human-centered design"/>
          <p:cNvSpPr txBox="1"/>
          <p:nvPr/>
        </p:nvSpPr>
        <p:spPr>
          <a:xfrm>
            <a:off x="1657945" y="5243321"/>
            <a:ext cx="2781532" cy="4254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lgn="l">
              <a:lnSpc>
                <a:spcPct val="80000"/>
              </a:lnSpc>
              <a:defRPr sz="2800" b="1"/>
            </a:lvl1p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Social movements</a:t>
            </a:r>
            <a:endParaRPr kumimoji="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4" name="fb.png.jpg" descr="fb.png.jpg"/>
          <p:cNvPicPr>
            <a:picLocks noChangeAspect="1"/>
          </p:cNvPicPr>
          <p:nvPr/>
        </p:nvPicPr>
        <p:blipFill>
          <a:blip r:embed="rId3"/>
          <a:stretch>
            <a:fillRect/>
          </a:stretch>
        </p:blipFill>
        <p:spPr>
          <a:xfrm>
            <a:off x="7984344" y="2601055"/>
            <a:ext cx="267891" cy="267891"/>
          </a:xfrm>
          <a:prstGeom prst="rect">
            <a:avLst/>
          </a:prstGeom>
          <a:ln w="12700">
            <a:miter lim="400000"/>
          </a:ln>
        </p:spPr>
      </p:pic>
      <p:pic>
        <p:nvPicPr>
          <p:cNvPr id="188" name="ig.jpeg"/>
          <p:cNvPicPr>
            <a:picLocks noChangeAspect="1"/>
          </p:cNvPicPr>
          <p:nvPr/>
        </p:nvPicPr>
        <p:blipFill>
          <a:blip r:embed="rId4"/>
          <a:srcRect/>
          <a:stretch/>
        </p:blipFill>
        <p:spPr>
          <a:xfrm>
            <a:off x="3533299" y="2885922"/>
            <a:ext cx="267891" cy="267891"/>
          </a:xfrm>
          <a:prstGeom prst="rect">
            <a:avLst/>
          </a:prstGeom>
          <a:ln w="12700">
            <a:miter lim="400000"/>
          </a:ln>
        </p:spPr>
      </p:pic>
      <p:pic>
        <p:nvPicPr>
          <p:cNvPr id="190" name="reddit.png.jpg"/>
          <p:cNvPicPr>
            <a:picLocks noChangeAspect="1"/>
          </p:cNvPicPr>
          <p:nvPr/>
        </p:nvPicPr>
        <p:blipFill>
          <a:blip r:embed="rId5"/>
          <a:srcRect/>
          <a:stretch/>
        </p:blipFill>
        <p:spPr>
          <a:xfrm>
            <a:off x="5726335" y="2885922"/>
            <a:ext cx="267891" cy="267891"/>
          </a:xfrm>
          <a:prstGeom prst="rect">
            <a:avLst/>
          </a:prstGeom>
          <a:ln w="12700">
            <a:miter lim="400000"/>
          </a:ln>
        </p:spPr>
      </p:pic>
      <p:pic>
        <p:nvPicPr>
          <p:cNvPr id="57" name="reddit.png.jpg">
            <a:extLst>
              <a:ext uri="{FF2B5EF4-FFF2-40B4-BE49-F238E27FC236}">
                <a16:creationId xmlns:a16="http://schemas.microsoft.com/office/drawing/2014/main" id="{40DCF666-EB88-DB41-B220-143C046B50C9}"/>
              </a:ext>
            </a:extLst>
          </p:cNvPr>
          <p:cNvPicPr>
            <a:picLocks noChangeAspect="1"/>
          </p:cNvPicPr>
          <p:nvPr/>
        </p:nvPicPr>
        <p:blipFill>
          <a:blip r:embed="rId6"/>
          <a:srcRect/>
          <a:stretch/>
        </p:blipFill>
        <p:spPr>
          <a:xfrm>
            <a:off x="3801190" y="1228556"/>
            <a:ext cx="372437" cy="221134"/>
          </a:xfrm>
          <a:prstGeom prst="rect">
            <a:avLst/>
          </a:prstGeom>
          <a:ln w="12700">
            <a:miter lim="400000"/>
          </a:ln>
        </p:spPr>
      </p:pic>
      <p:pic>
        <p:nvPicPr>
          <p:cNvPr id="60" name="reddit.png.jpg">
            <a:extLst>
              <a:ext uri="{FF2B5EF4-FFF2-40B4-BE49-F238E27FC236}">
                <a16:creationId xmlns:a16="http://schemas.microsoft.com/office/drawing/2014/main" id="{6F3F25B3-BD5F-354D-855C-EB50033870C9}"/>
              </a:ext>
            </a:extLst>
          </p:cNvPr>
          <p:cNvPicPr>
            <a:picLocks noChangeAspect="1"/>
          </p:cNvPicPr>
          <p:nvPr/>
        </p:nvPicPr>
        <p:blipFill>
          <a:blip r:embed="rId5"/>
          <a:srcRect/>
          <a:stretch/>
        </p:blipFill>
        <p:spPr>
          <a:xfrm>
            <a:off x="7987565" y="2873275"/>
            <a:ext cx="267891" cy="267891"/>
          </a:xfrm>
          <a:prstGeom prst="rect">
            <a:avLst/>
          </a:prstGeom>
          <a:ln w="12700">
            <a:miter lim="400000"/>
          </a:ln>
        </p:spPr>
      </p:pic>
      <p:sp>
        <p:nvSpPr>
          <p:cNvPr id="63" name="sexual abuse">
            <a:extLst>
              <a:ext uri="{FF2B5EF4-FFF2-40B4-BE49-F238E27FC236}">
                <a16:creationId xmlns:a16="http://schemas.microsoft.com/office/drawing/2014/main" id="{5587FA54-7030-FF40-89F9-2C6B74D4D2EC}"/>
              </a:ext>
            </a:extLst>
          </p:cNvPr>
          <p:cNvSpPr/>
          <p:nvPr/>
        </p:nvSpPr>
        <p:spPr>
          <a:xfrm>
            <a:off x="1711523" y="4044053"/>
            <a:ext cx="2061558"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2600" b="1">
                <a:latin typeface="Helvetica"/>
                <a:ea typeface="Helvetica"/>
                <a:cs typeface="Helvetica"/>
                <a:sym typeface="Helvetic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28" b="1" i="0" u="none" strike="noStrike" kern="1200" cap="none" spc="0" normalizeH="0" baseline="0" noProof="0" dirty="0">
                <a:ln>
                  <a:noFill/>
                </a:ln>
                <a:solidFill>
                  <a:prstClr val="black"/>
                </a:solidFill>
                <a:effectLst/>
                <a:uLnTx/>
                <a:uFillTx/>
                <a:latin typeface="Helvetica"/>
                <a:sym typeface="Helvetica"/>
              </a:rPr>
              <a:t>Algorithmic</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828" dirty="0">
                <a:solidFill>
                  <a:prstClr val="black"/>
                </a:solidFill>
              </a:rPr>
              <a:t>Evaluation</a:t>
            </a:r>
            <a:endParaRPr kumimoji="0" sz="1828" b="1" i="0" u="none" strike="noStrike" kern="1200" cap="none" spc="0" normalizeH="0" baseline="0" noProof="0" dirty="0">
              <a:ln>
                <a:noFill/>
              </a:ln>
              <a:solidFill>
                <a:prstClr val="black"/>
              </a:solidFill>
              <a:effectLst/>
              <a:uLnTx/>
              <a:uFillTx/>
              <a:latin typeface="Helvetica"/>
              <a:sym typeface="Helvetica"/>
            </a:endParaRPr>
          </a:p>
        </p:txBody>
      </p:sp>
      <p:sp>
        <p:nvSpPr>
          <p:cNvPr id="64" name="pregnancy loss">
            <a:extLst>
              <a:ext uri="{FF2B5EF4-FFF2-40B4-BE49-F238E27FC236}">
                <a16:creationId xmlns:a16="http://schemas.microsoft.com/office/drawing/2014/main" id="{227ABE54-68A7-0647-B553-6307FFB74483}"/>
              </a:ext>
            </a:extLst>
          </p:cNvPr>
          <p:cNvSpPr/>
          <p:nvPr/>
        </p:nvSpPr>
        <p:spPr>
          <a:xfrm>
            <a:off x="3938443" y="4044053"/>
            <a:ext cx="1923295"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2600" b="1">
                <a:latin typeface="Helvetica"/>
                <a:ea typeface="Helvetica"/>
                <a:cs typeface="Helvetica"/>
                <a:sym typeface="Helvetic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28" b="1" i="0" u="none" strike="noStrike" kern="1200" cap="none" spc="0" normalizeH="0" baseline="0" noProof="0" dirty="0">
                <a:ln>
                  <a:noFill/>
                </a:ln>
                <a:solidFill>
                  <a:prstClr val="black"/>
                </a:solidFill>
                <a:effectLst/>
                <a:uLnTx/>
                <a:uFillTx/>
                <a:latin typeface="Helvetica"/>
                <a:sym typeface="Helvetica"/>
              </a:rPr>
              <a:t>Work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28" b="1" i="0" u="none" strike="noStrike" kern="1200" cap="none" spc="0" normalizeH="0" baseline="0" noProof="0" dirty="0">
                <a:ln>
                  <a:noFill/>
                </a:ln>
                <a:solidFill>
                  <a:prstClr val="black"/>
                </a:solidFill>
                <a:effectLst/>
                <a:uLnTx/>
                <a:uFillTx/>
                <a:latin typeface="Helvetica"/>
                <a:sym typeface="Helvetica"/>
              </a:rPr>
              <a:t>Practices </a:t>
            </a:r>
            <a:endParaRPr kumimoji="0" sz="1828" b="1" i="0" u="none" strike="noStrike" kern="1200" cap="none" spc="0" normalizeH="0" baseline="0" noProof="0" dirty="0">
              <a:ln>
                <a:noFill/>
              </a:ln>
              <a:solidFill>
                <a:prstClr val="black"/>
              </a:solidFill>
              <a:effectLst/>
              <a:uLnTx/>
              <a:uFillTx/>
              <a:latin typeface="Helvetica"/>
              <a:sym typeface="Helvetica"/>
            </a:endParaRPr>
          </a:p>
        </p:txBody>
      </p:sp>
      <p:pic>
        <p:nvPicPr>
          <p:cNvPr id="65" name="fb.png.jpg" descr="fb.png.jpg">
            <a:extLst>
              <a:ext uri="{FF2B5EF4-FFF2-40B4-BE49-F238E27FC236}">
                <a16:creationId xmlns:a16="http://schemas.microsoft.com/office/drawing/2014/main" id="{5E5EDC67-ABCE-6346-A28C-2D48FE41F6D8}"/>
              </a:ext>
            </a:extLst>
          </p:cNvPr>
          <p:cNvPicPr>
            <a:picLocks noChangeAspect="1"/>
          </p:cNvPicPr>
          <p:nvPr/>
        </p:nvPicPr>
        <p:blipFill>
          <a:blip r:embed="rId3"/>
          <a:stretch>
            <a:fillRect/>
          </a:stretch>
        </p:blipFill>
        <p:spPr>
          <a:xfrm>
            <a:off x="5551101" y="4305530"/>
            <a:ext cx="320550" cy="267891"/>
          </a:xfrm>
          <a:prstGeom prst="rect">
            <a:avLst/>
          </a:prstGeom>
          <a:ln w="12700">
            <a:miter lim="400000"/>
          </a:ln>
        </p:spPr>
      </p:pic>
      <p:pic>
        <p:nvPicPr>
          <p:cNvPr id="66" name="reddit.png.jpg">
            <a:extLst>
              <a:ext uri="{FF2B5EF4-FFF2-40B4-BE49-F238E27FC236}">
                <a16:creationId xmlns:a16="http://schemas.microsoft.com/office/drawing/2014/main" id="{A4B25626-E9FD-884C-97CA-E81876AFB4B1}"/>
              </a:ext>
            </a:extLst>
          </p:cNvPr>
          <p:cNvPicPr>
            <a:picLocks noChangeAspect="1"/>
          </p:cNvPicPr>
          <p:nvPr/>
        </p:nvPicPr>
        <p:blipFill>
          <a:blip r:embed="rId5"/>
          <a:srcRect/>
          <a:stretch/>
        </p:blipFill>
        <p:spPr>
          <a:xfrm>
            <a:off x="3438910" y="4577750"/>
            <a:ext cx="343593" cy="267891"/>
          </a:xfrm>
          <a:prstGeom prst="rect">
            <a:avLst/>
          </a:prstGeom>
          <a:ln w="12700">
            <a:miter lim="400000"/>
          </a:ln>
        </p:spPr>
      </p:pic>
      <p:pic>
        <p:nvPicPr>
          <p:cNvPr id="67" name="reddit.png.jpg">
            <a:extLst>
              <a:ext uri="{FF2B5EF4-FFF2-40B4-BE49-F238E27FC236}">
                <a16:creationId xmlns:a16="http://schemas.microsoft.com/office/drawing/2014/main" id="{FA559CC0-C177-084F-8C86-98F5D111DD61}"/>
              </a:ext>
            </a:extLst>
          </p:cNvPr>
          <p:cNvPicPr>
            <a:picLocks noChangeAspect="1"/>
          </p:cNvPicPr>
          <p:nvPr/>
        </p:nvPicPr>
        <p:blipFill>
          <a:blip r:embed="rId5"/>
          <a:srcRect/>
          <a:stretch/>
        </p:blipFill>
        <p:spPr>
          <a:xfrm>
            <a:off x="5554322" y="4577750"/>
            <a:ext cx="320550" cy="267891"/>
          </a:xfrm>
          <a:prstGeom prst="rect">
            <a:avLst/>
          </a:prstGeom>
          <a:ln w="12700">
            <a:miter lim="400000"/>
          </a:ln>
        </p:spPr>
      </p:pic>
      <p:sp>
        <p:nvSpPr>
          <p:cNvPr id="72" name="sexual abuse">
            <a:extLst>
              <a:ext uri="{FF2B5EF4-FFF2-40B4-BE49-F238E27FC236}">
                <a16:creationId xmlns:a16="http://schemas.microsoft.com/office/drawing/2014/main" id="{2BD32423-0C0F-A04A-9CBA-024CF7BBF10B}"/>
              </a:ext>
            </a:extLst>
          </p:cNvPr>
          <p:cNvSpPr/>
          <p:nvPr/>
        </p:nvSpPr>
        <p:spPr>
          <a:xfrm>
            <a:off x="1704364" y="5681669"/>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2600" b="1">
                <a:latin typeface="Helvetica"/>
                <a:ea typeface="Helvetica"/>
                <a:cs typeface="Helvetica"/>
                <a:sym typeface="Helvetic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28" b="1" i="0" u="none" strike="noStrike" kern="1200" cap="none" spc="0" normalizeH="0" baseline="0" noProof="0" dirty="0">
                <a:ln>
                  <a:noFill/>
                </a:ln>
                <a:solidFill>
                  <a:prstClr val="black"/>
                </a:solidFill>
                <a:effectLst/>
                <a:uLnTx/>
                <a:uFillTx/>
                <a:latin typeface="Helvetica"/>
                <a:sym typeface="Helvetica"/>
              </a:rPr>
              <a:t>Black lives matter</a:t>
            </a:r>
            <a:endParaRPr kumimoji="0" sz="1828" b="1" i="0" u="none" strike="noStrike" kern="1200" cap="none" spc="0" normalizeH="0" baseline="0" noProof="0" dirty="0">
              <a:ln>
                <a:noFill/>
              </a:ln>
              <a:solidFill>
                <a:prstClr val="black"/>
              </a:solidFill>
              <a:effectLst/>
              <a:uLnTx/>
              <a:uFillTx/>
              <a:latin typeface="Helvetica"/>
              <a:sym typeface="Helvetica"/>
            </a:endParaRPr>
          </a:p>
        </p:txBody>
      </p:sp>
      <p:pic>
        <p:nvPicPr>
          <p:cNvPr id="74" name="social-media-logos-feature-1920x1080.jpg">
            <a:extLst>
              <a:ext uri="{FF2B5EF4-FFF2-40B4-BE49-F238E27FC236}">
                <a16:creationId xmlns:a16="http://schemas.microsoft.com/office/drawing/2014/main" id="{F8AA124A-E9C6-7E4E-ABAA-66042F7D073B}"/>
              </a:ext>
            </a:extLst>
          </p:cNvPr>
          <p:cNvPicPr>
            <a:picLocks noChangeAspect="1"/>
          </p:cNvPicPr>
          <p:nvPr/>
        </p:nvPicPr>
        <p:blipFill>
          <a:blip r:embed="rId7"/>
          <a:srcRect/>
          <a:stretch/>
        </p:blipFill>
        <p:spPr>
          <a:xfrm>
            <a:off x="2889691" y="6133369"/>
            <a:ext cx="484044" cy="281727"/>
          </a:xfrm>
          <a:prstGeom prst="rect">
            <a:avLst/>
          </a:prstGeom>
          <a:ln w="12700">
            <a:miter lim="400000"/>
          </a:ln>
        </p:spPr>
      </p:pic>
      <p:sp>
        <p:nvSpPr>
          <p:cNvPr id="75" name="mental health">
            <a:extLst>
              <a:ext uri="{FF2B5EF4-FFF2-40B4-BE49-F238E27FC236}">
                <a16:creationId xmlns:a16="http://schemas.microsoft.com/office/drawing/2014/main" id="{F30ED005-C07B-0447-BA6D-DD16F0BECFD1}"/>
              </a:ext>
            </a:extLst>
          </p:cNvPr>
          <p:cNvSpPr/>
          <p:nvPr/>
        </p:nvSpPr>
        <p:spPr>
          <a:xfrm>
            <a:off x="3450722" y="5681669"/>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2600" b="1">
                <a:latin typeface="Helvetica"/>
                <a:ea typeface="Helvetica"/>
                <a:cs typeface="Helvetica"/>
                <a:sym typeface="Helvetic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28" b="1" i="0" u="none" strike="noStrike" kern="1200" cap="none" spc="0" normalizeH="0" baseline="0" noProof="0" dirty="0" err="1">
                <a:ln>
                  <a:noFill/>
                </a:ln>
                <a:solidFill>
                  <a:prstClr val="black"/>
                </a:solidFill>
                <a:effectLst/>
                <a:uLnTx/>
                <a:uFillTx/>
                <a:latin typeface="Helvetica"/>
                <a:sym typeface="Helvetica"/>
              </a:rPr>
              <a:t>Kotaku</a:t>
            </a:r>
            <a:r>
              <a:rPr kumimoji="0" lang="en-US" sz="1828" b="1" i="0" u="none" strike="noStrike" kern="1200" cap="none" spc="0" normalizeH="0" baseline="0" noProof="0" dirty="0">
                <a:ln>
                  <a:noFill/>
                </a:ln>
                <a:solidFill>
                  <a:prstClr val="black"/>
                </a:solidFill>
                <a:effectLst/>
                <a:uLnTx/>
                <a:uFillTx/>
                <a:latin typeface="Helvetica"/>
                <a:sym typeface="Helvetica"/>
              </a:rPr>
              <a:t> in Action</a:t>
            </a:r>
            <a:endParaRPr kumimoji="0" sz="1828" b="1" i="0" u="none" strike="noStrike" kern="1200" cap="none" spc="0" normalizeH="0" baseline="0" noProof="0" dirty="0">
              <a:ln>
                <a:noFill/>
              </a:ln>
              <a:solidFill>
                <a:prstClr val="black"/>
              </a:solidFill>
              <a:effectLst/>
              <a:uLnTx/>
              <a:uFillTx/>
              <a:latin typeface="Helvetica"/>
              <a:sym typeface="Helvetica"/>
            </a:endParaRPr>
          </a:p>
        </p:txBody>
      </p:sp>
      <p:pic>
        <p:nvPicPr>
          <p:cNvPr id="76" name="reddit.png.jpg" descr="reddit.png.jpg">
            <a:extLst>
              <a:ext uri="{FF2B5EF4-FFF2-40B4-BE49-F238E27FC236}">
                <a16:creationId xmlns:a16="http://schemas.microsoft.com/office/drawing/2014/main" id="{BAAE9B87-FE84-EE43-9DEB-E813E1BFBA99}"/>
              </a:ext>
            </a:extLst>
          </p:cNvPr>
          <p:cNvPicPr>
            <a:picLocks noChangeAspect="1"/>
          </p:cNvPicPr>
          <p:nvPr/>
        </p:nvPicPr>
        <p:blipFill>
          <a:blip r:embed="rId8"/>
          <a:stretch>
            <a:fillRect/>
          </a:stretch>
        </p:blipFill>
        <p:spPr>
          <a:xfrm>
            <a:off x="4736967" y="6215063"/>
            <a:ext cx="267891" cy="267891"/>
          </a:xfrm>
          <a:prstGeom prst="rect">
            <a:avLst/>
          </a:prstGeom>
          <a:ln w="12700">
            <a:miter lim="400000"/>
          </a:ln>
        </p:spPr>
      </p:pic>
      <p:sp>
        <p:nvSpPr>
          <p:cNvPr id="77" name="mental health">
            <a:extLst>
              <a:ext uri="{FF2B5EF4-FFF2-40B4-BE49-F238E27FC236}">
                <a16:creationId xmlns:a16="http://schemas.microsoft.com/office/drawing/2014/main" id="{C59DC51C-AE73-3E43-B6A3-DE9513B48F4F}"/>
              </a:ext>
            </a:extLst>
          </p:cNvPr>
          <p:cNvSpPr/>
          <p:nvPr/>
        </p:nvSpPr>
        <p:spPr>
          <a:xfrm>
            <a:off x="5202764" y="5676581"/>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2600" b="1">
                <a:latin typeface="Helvetica"/>
                <a:ea typeface="Helvetica"/>
                <a:cs typeface="Helvetica"/>
                <a:sym typeface="Helvetic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28" b="1" i="0" u="none" strike="noStrike" kern="1200" cap="none" spc="0" normalizeH="0" baseline="0" noProof="0" dirty="0">
                <a:ln>
                  <a:noFill/>
                </a:ln>
                <a:solidFill>
                  <a:prstClr val="black"/>
                </a:solidFill>
                <a:effectLst/>
                <a:uLnTx/>
                <a:uFillTx/>
                <a:latin typeface="Helvetica"/>
                <a:sym typeface="Helvetica"/>
              </a:rPr>
              <a:t>Men’s rights</a:t>
            </a:r>
            <a:endParaRPr kumimoji="0" sz="1828" b="1" i="0" u="none" strike="noStrike" kern="1200" cap="none" spc="0" normalizeH="0" baseline="0" noProof="0" dirty="0">
              <a:ln>
                <a:noFill/>
              </a:ln>
              <a:solidFill>
                <a:prstClr val="black"/>
              </a:solidFill>
              <a:effectLst/>
              <a:uLnTx/>
              <a:uFillTx/>
              <a:latin typeface="Helvetica"/>
              <a:sym typeface="Helvetica"/>
            </a:endParaRPr>
          </a:p>
        </p:txBody>
      </p:sp>
      <p:pic>
        <p:nvPicPr>
          <p:cNvPr id="78" name="reddit.png.jpg" descr="reddit.png.jpg">
            <a:extLst>
              <a:ext uri="{FF2B5EF4-FFF2-40B4-BE49-F238E27FC236}">
                <a16:creationId xmlns:a16="http://schemas.microsoft.com/office/drawing/2014/main" id="{FABD9340-60E7-A044-94EC-8DBF14E0AC32}"/>
              </a:ext>
            </a:extLst>
          </p:cNvPr>
          <p:cNvPicPr>
            <a:picLocks noChangeAspect="1"/>
          </p:cNvPicPr>
          <p:nvPr/>
        </p:nvPicPr>
        <p:blipFill>
          <a:blip r:embed="rId8"/>
          <a:stretch>
            <a:fillRect/>
          </a:stretch>
        </p:blipFill>
        <p:spPr>
          <a:xfrm>
            <a:off x="6489009" y="6209975"/>
            <a:ext cx="267891" cy="267891"/>
          </a:xfrm>
          <a:prstGeom prst="rect">
            <a:avLst/>
          </a:prstGeom>
          <a:ln w="12700">
            <a:miter lim="400000"/>
          </a:ln>
        </p:spPr>
      </p:pic>
      <p:sp>
        <p:nvSpPr>
          <p:cNvPr id="79" name="mental health">
            <a:extLst>
              <a:ext uri="{FF2B5EF4-FFF2-40B4-BE49-F238E27FC236}">
                <a16:creationId xmlns:a16="http://schemas.microsoft.com/office/drawing/2014/main" id="{22BFE16D-94BA-BD4D-BB56-FEF321CFB379}"/>
              </a:ext>
            </a:extLst>
          </p:cNvPr>
          <p:cNvSpPr/>
          <p:nvPr/>
        </p:nvSpPr>
        <p:spPr>
          <a:xfrm>
            <a:off x="7205088" y="5674194"/>
            <a:ext cx="1607344"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2600" b="1">
                <a:latin typeface="Helvetica"/>
                <a:ea typeface="Helvetica"/>
                <a:cs typeface="Helvetica"/>
                <a:sym typeface="Helvetic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28" b="1" i="0" u="none" strike="noStrike" kern="1200" cap="none" spc="0" normalizeH="0" baseline="0" noProof="0" dirty="0">
                <a:ln>
                  <a:noFill/>
                </a:ln>
                <a:solidFill>
                  <a:prstClr val="black"/>
                </a:solidFill>
                <a:effectLst/>
                <a:uLnTx/>
                <a:uFillTx/>
                <a:latin typeface="Helvetica"/>
                <a:sym typeface="Helvetica"/>
              </a:rPr>
              <a:t>Reddit norms</a:t>
            </a:r>
            <a:endParaRPr kumimoji="0" sz="1828" b="1" i="0" u="none" strike="noStrike" kern="1200" cap="none" spc="0" normalizeH="0" baseline="0" noProof="0" dirty="0">
              <a:ln>
                <a:noFill/>
              </a:ln>
              <a:solidFill>
                <a:prstClr val="black"/>
              </a:solidFill>
              <a:effectLst/>
              <a:uLnTx/>
              <a:uFillTx/>
              <a:latin typeface="Helvetica"/>
              <a:sym typeface="Helvetica"/>
            </a:endParaRPr>
          </a:p>
        </p:txBody>
      </p:sp>
      <p:pic>
        <p:nvPicPr>
          <p:cNvPr id="80" name="reddit.png.jpg" descr="reddit.png.jpg">
            <a:extLst>
              <a:ext uri="{FF2B5EF4-FFF2-40B4-BE49-F238E27FC236}">
                <a16:creationId xmlns:a16="http://schemas.microsoft.com/office/drawing/2014/main" id="{4AE8E9DF-79B6-8946-BF4B-6A250DB41C26}"/>
              </a:ext>
            </a:extLst>
          </p:cNvPr>
          <p:cNvPicPr>
            <a:picLocks noChangeAspect="1"/>
          </p:cNvPicPr>
          <p:nvPr/>
        </p:nvPicPr>
        <p:blipFill>
          <a:blip r:embed="rId8"/>
          <a:stretch>
            <a:fillRect/>
          </a:stretch>
        </p:blipFill>
        <p:spPr>
          <a:xfrm>
            <a:off x="8491333" y="6207588"/>
            <a:ext cx="267891" cy="267891"/>
          </a:xfrm>
          <a:prstGeom prst="rect">
            <a:avLst/>
          </a:prstGeom>
          <a:ln w="12700">
            <a:miter lim="400000"/>
          </a:ln>
        </p:spPr>
      </p:pic>
      <p:sp>
        <p:nvSpPr>
          <p:cNvPr id="81" name="mental health">
            <a:extLst>
              <a:ext uri="{FF2B5EF4-FFF2-40B4-BE49-F238E27FC236}">
                <a16:creationId xmlns:a16="http://schemas.microsoft.com/office/drawing/2014/main" id="{1F5ED3B9-3D1B-F446-9D30-EB669CD0520C}"/>
              </a:ext>
            </a:extLst>
          </p:cNvPr>
          <p:cNvSpPr/>
          <p:nvPr/>
        </p:nvSpPr>
        <p:spPr>
          <a:xfrm>
            <a:off x="8932045" y="5671807"/>
            <a:ext cx="1555591"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2600" b="1">
                <a:latin typeface="Helvetica"/>
                <a:ea typeface="Helvetica"/>
                <a:cs typeface="Helvetica"/>
                <a:sym typeface="Helvetic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28" b="1" i="0" u="none" strike="noStrike" kern="1200" cap="none" spc="0" normalizeH="0" baseline="0" noProof="0" dirty="0">
                <a:ln>
                  <a:noFill/>
                </a:ln>
                <a:solidFill>
                  <a:prstClr val="black"/>
                </a:solidFill>
                <a:effectLst/>
                <a:uLnTx/>
                <a:uFillTx/>
                <a:latin typeface="Helvetica"/>
                <a:sym typeface="Helvetica"/>
              </a:rPr>
              <a:t>Change my view</a:t>
            </a:r>
            <a:endParaRPr kumimoji="0" sz="1828" b="1" i="0" u="none" strike="noStrike" kern="1200" cap="none" spc="0" normalizeH="0" baseline="0" noProof="0" dirty="0">
              <a:ln>
                <a:noFill/>
              </a:ln>
              <a:solidFill>
                <a:prstClr val="black"/>
              </a:solidFill>
              <a:effectLst/>
              <a:uLnTx/>
              <a:uFillTx/>
              <a:latin typeface="Helvetica"/>
              <a:sym typeface="Helvetica"/>
            </a:endParaRPr>
          </a:p>
        </p:txBody>
      </p:sp>
      <p:pic>
        <p:nvPicPr>
          <p:cNvPr id="82" name="reddit.png.jpg" descr="reddit.png.jpg">
            <a:extLst>
              <a:ext uri="{FF2B5EF4-FFF2-40B4-BE49-F238E27FC236}">
                <a16:creationId xmlns:a16="http://schemas.microsoft.com/office/drawing/2014/main" id="{D71F0CA8-540C-364B-88FD-E2C666738589}"/>
              </a:ext>
            </a:extLst>
          </p:cNvPr>
          <p:cNvPicPr>
            <a:picLocks noChangeAspect="1"/>
          </p:cNvPicPr>
          <p:nvPr/>
        </p:nvPicPr>
        <p:blipFill>
          <a:blip r:embed="rId8"/>
          <a:stretch>
            <a:fillRect/>
          </a:stretch>
        </p:blipFill>
        <p:spPr>
          <a:xfrm>
            <a:off x="10218290" y="6205201"/>
            <a:ext cx="267891" cy="267891"/>
          </a:xfrm>
          <a:prstGeom prst="rect">
            <a:avLst/>
          </a:prstGeom>
          <a:ln w="12700">
            <a:miter lim="400000"/>
          </a:ln>
        </p:spPr>
      </p:pic>
      <p:sp>
        <p:nvSpPr>
          <p:cNvPr id="83" name="Rectangle">
            <a:extLst>
              <a:ext uri="{FF2B5EF4-FFF2-40B4-BE49-F238E27FC236}">
                <a16:creationId xmlns:a16="http://schemas.microsoft.com/office/drawing/2014/main" id="{EE799B80-24B4-894A-9A46-A19EC64F2CD0}"/>
              </a:ext>
            </a:extLst>
          </p:cNvPr>
          <p:cNvSpPr/>
          <p:nvPr/>
        </p:nvSpPr>
        <p:spPr>
          <a:xfrm>
            <a:off x="6197775" y="3499748"/>
            <a:ext cx="4394147" cy="1518048"/>
          </a:xfrm>
          <a:prstGeom prst="rect">
            <a:avLst/>
          </a:prstGeom>
          <a:solidFill>
            <a:srgbClr val="A9A9A9">
              <a:alpha val="50000"/>
            </a:srgbClr>
          </a:solidFill>
          <a:ln w="12700">
            <a:miter lim="400000"/>
          </a:ln>
        </p:spPr>
        <p:txBody>
          <a:bodyPr lIns="35719" tIns="35719" rIns="35719" bIns="35719" anchor="ctr"/>
          <a:lstStyle/>
          <a:p>
            <a:pPr marL="0" marR="0" lvl="0" indent="0" algn="l" defTabSz="457200" rtl="0" eaLnBrk="1" fontAlgn="auto" latinLnBrk="0" hangingPunct="1">
              <a:lnSpc>
                <a:spcPct val="100000"/>
              </a:lnSpc>
              <a:spcBef>
                <a:spcPts val="0"/>
              </a:spcBef>
              <a:spcAft>
                <a:spcPts val="0"/>
              </a:spcAft>
              <a:buClrTx/>
              <a:buSzTx/>
              <a:buFontTx/>
              <a:buNone/>
              <a:tabLst/>
              <a:defRPr sz="2400">
                <a:solidFill>
                  <a:srgbClr val="FFFFFF"/>
                </a:solidFill>
                <a:latin typeface="+mn-lt"/>
                <a:ea typeface="+mn-ea"/>
                <a:cs typeface="+mn-cs"/>
                <a:sym typeface="Helvetica Light"/>
              </a:defRPr>
            </a:pPr>
            <a:endParaRPr kumimoji="0" sz="1687" b="0" i="0" u="none" strike="noStrike" kern="1200" cap="none" spc="0" normalizeH="0" baseline="0" noProof="0">
              <a:ln>
                <a:noFill/>
              </a:ln>
              <a:solidFill>
                <a:srgbClr val="FFFFFF"/>
              </a:solidFill>
              <a:effectLst/>
              <a:uLnTx/>
              <a:uFillTx/>
              <a:latin typeface="Calibri" panose="020F0502020204030204"/>
              <a:ea typeface="+mn-ea"/>
              <a:cs typeface="+mn-cs"/>
              <a:sym typeface="Helvetica Light"/>
            </a:endParaRPr>
          </a:p>
        </p:txBody>
      </p:sp>
      <p:sp>
        <p:nvSpPr>
          <p:cNvPr id="84" name="open collaboration">
            <a:extLst>
              <a:ext uri="{FF2B5EF4-FFF2-40B4-BE49-F238E27FC236}">
                <a16:creationId xmlns:a16="http://schemas.microsoft.com/office/drawing/2014/main" id="{CC419BEE-814E-7047-A220-FD94F36B4DD3}"/>
              </a:ext>
            </a:extLst>
          </p:cNvPr>
          <p:cNvSpPr txBox="1"/>
          <p:nvPr/>
        </p:nvSpPr>
        <p:spPr>
          <a:xfrm>
            <a:off x="6387770" y="3537352"/>
            <a:ext cx="3703248" cy="441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lgn="l">
              <a:defRPr sz="2800" b="1"/>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Platform communications</a:t>
            </a:r>
            <a:endParaRPr kumimoji="0"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sexual abuse">
            <a:extLst>
              <a:ext uri="{FF2B5EF4-FFF2-40B4-BE49-F238E27FC236}">
                <a16:creationId xmlns:a16="http://schemas.microsoft.com/office/drawing/2014/main" id="{FBBDA9CA-CC3D-EF44-94EC-61EA1DCC359F}"/>
              </a:ext>
            </a:extLst>
          </p:cNvPr>
          <p:cNvSpPr/>
          <p:nvPr/>
        </p:nvSpPr>
        <p:spPr>
          <a:xfrm>
            <a:off x="6387770" y="4016422"/>
            <a:ext cx="2038078"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2600" b="1">
                <a:latin typeface="Helvetica"/>
                <a:ea typeface="Helvetica"/>
                <a:cs typeface="Helvetica"/>
                <a:sym typeface="Helvetic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a:sym typeface="Helvetica"/>
              </a:rPr>
              <a:t>Chat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a:sym typeface="Helvetica"/>
              </a:rPr>
              <a:t>Delays</a:t>
            </a:r>
            <a:endParaRPr kumimoji="0" sz="1800" b="1" i="0" u="none" strike="noStrike" kern="1200" cap="none" spc="0" normalizeH="0" baseline="0" noProof="0" dirty="0">
              <a:ln>
                <a:noFill/>
              </a:ln>
              <a:solidFill>
                <a:prstClr val="black"/>
              </a:solidFill>
              <a:effectLst/>
              <a:uLnTx/>
              <a:uFillTx/>
              <a:latin typeface="Helvetica"/>
              <a:sym typeface="Helvetica"/>
            </a:endParaRPr>
          </a:p>
        </p:txBody>
      </p:sp>
      <p:sp>
        <p:nvSpPr>
          <p:cNvPr id="86" name="pregnancy loss">
            <a:extLst>
              <a:ext uri="{FF2B5EF4-FFF2-40B4-BE49-F238E27FC236}">
                <a16:creationId xmlns:a16="http://schemas.microsoft.com/office/drawing/2014/main" id="{7EC7E3C1-73C0-5E46-AC73-5EEE1628FBCB}"/>
              </a:ext>
            </a:extLst>
          </p:cNvPr>
          <p:cNvSpPr/>
          <p:nvPr/>
        </p:nvSpPr>
        <p:spPr>
          <a:xfrm>
            <a:off x="8615843" y="4000314"/>
            <a:ext cx="1815317"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2600" b="1">
                <a:latin typeface="Helvetica"/>
                <a:ea typeface="Helvetica"/>
                <a:cs typeface="Helvetica"/>
                <a:sym typeface="Helvetic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28" b="1" i="0" u="none" strike="noStrike" kern="1200" cap="none" spc="0" normalizeH="0" baseline="0" noProof="0" dirty="0">
                <a:ln>
                  <a:noFill/>
                </a:ln>
                <a:solidFill>
                  <a:prstClr val="black"/>
                </a:solidFill>
                <a:effectLst/>
                <a:uLnTx/>
                <a:uFillTx/>
                <a:latin typeface="Helvetica"/>
                <a:sym typeface="Helvetica"/>
              </a:rPr>
              <a:t>Moderators’ Activity</a:t>
            </a:r>
            <a:endParaRPr kumimoji="0" sz="1828" b="1" i="0" u="none" strike="noStrike" kern="1200" cap="none" spc="0" normalizeH="0" baseline="0" noProof="0" dirty="0">
              <a:ln>
                <a:noFill/>
              </a:ln>
              <a:solidFill>
                <a:prstClr val="black"/>
              </a:solidFill>
              <a:effectLst/>
              <a:uLnTx/>
              <a:uFillTx/>
              <a:latin typeface="Helvetica"/>
              <a:sym typeface="Helvetica"/>
            </a:endParaRPr>
          </a:p>
        </p:txBody>
      </p:sp>
      <p:pic>
        <p:nvPicPr>
          <p:cNvPr id="89" name="social-media-logos-feature-1920x1080.jpg">
            <a:extLst>
              <a:ext uri="{FF2B5EF4-FFF2-40B4-BE49-F238E27FC236}">
                <a16:creationId xmlns:a16="http://schemas.microsoft.com/office/drawing/2014/main" id="{DB3FDD8D-6590-C246-9B31-0348FD441FAE}"/>
              </a:ext>
            </a:extLst>
          </p:cNvPr>
          <p:cNvPicPr>
            <a:picLocks noChangeAspect="1"/>
          </p:cNvPicPr>
          <p:nvPr/>
        </p:nvPicPr>
        <p:blipFill>
          <a:blip r:embed="rId6"/>
          <a:srcRect/>
          <a:stretch/>
        </p:blipFill>
        <p:spPr>
          <a:xfrm>
            <a:off x="7861113" y="4522120"/>
            <a:ext cx="564735" cy="281866"/>
          </a:xfrm>
          <a:prstGeom prst="rect">
            <a:avLst/>
          </a:prstGeom>
          <a:ln w="12700">
            <a:miter lim="400000"/>
          </a:ln>
        </p:spPr>
      </p:pic>
      <p:pic>
        <p:nvPicPr>
          <p:cNvPr id="90" name="reddit.png.jpg" descr="reddit.png.jpg">
            <a:extLst>
              <a:ext uri="{FF2B5EF4-FFF2-40B4-BE49-F238E27FC236}">
                <a16:creationId xmlns:a16="http://schemas.microsoft.com/office/drawing/2014/main" id="{463D9409-249F-D84B-82B9-F9DB49A0E536}"/>
              </a:ext>
            </a:extLst>
          </p:cNvPr>
          <p:cNvPicPr>
            <a:picLocks noChangeAspect="1"/>
          </p:cNvPicPr>
          <p:nvPr/>
        </p:nvPicPr>
        <p:blipFill>
          <a:blip r:embed="rId8"/>
          <a:stretch>
            <a:fillRect/>
          </a:stretch>
        </p:blipFill>
        <p:spPr>
          <a:xfrm>
            <a:off x="10103224" y="4538231"/>
            <a:ext cx="302553" cy="267891"/>
          </a:xfrm>
          <a:prstGeom prst="rect">
            <a:avLst/>
          </a:prstGeom>
          <a:ln w="12700">
            <a:miter lim="400000"/>
          </a:ln>
        </p:spPr>
      </p:pic>
      <p:sp>
        <p:nvSpPr>
          <p:cNvPr id="73" name="mental health">
            <a:extLst>
              <a:ext uri="{FF2B5EF4-FFF2-40B4-BE49-F238E27FC236}">
                <a16:creationId xmlns:a16="http://schemas.microsoft.com/office/drawing/2014/main" id="{CDA07F09-3ED7-674B-99AF-30C5F86C694E}"/>
              </a:ext>
            </a:extLst>
          </p:cNvPr>
          <p:cNvSpPr/>
          <p:nvPr/>
        </p:nvSpPr>
        <p:spPr>
          <a:xfrm>
            <a:off x="4343781" y="642937"/>
            <a:ext cx="2087575"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2600" b="1">
                <a:latin typeface="Helvetica"/>
                <a:ea typeface="Helvetica"/>
                <a:cs typeface="Helvetica"/>
                <a:sym typeface="Helvetic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28" b="1" i="0" u="none" strike="noStrike" kern="1200" cap="none" spc="0" normalizeH="0" baseline="0" noProof="0" dirty="0">
                <a:ln>
                  <a:noFill/>
                </a:ln>
                <a:solidFill>
                  <a:prstClr val="black"/>
                </a:solidFill>
                <a:effectLst/>
                <a:uLnTx/>
                <a:uFillTx/>
                <a:latin typeface="Helvetica"/>
                <a:sym typeface="Helvetica"/>
              </a:rPr>
              <a:t>Evaluating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828" dirty="0">
                <a:solidFill>
                  <a:prstClr val="black"/>
                </a:solidFill>
              </a:rPr>
              <a:t>Moderation</a:t>
            </a:r>
            <a:endParaRPr kumimoji="0" sz="1828" b="1" i="0" u="none" strike="noStrike" kern="1200" cap="none" spc="0" normalizeH="0" baseline="0" noProof="0" dirty="0">
              <a:ln>
                <a:noFill/>
              </a:ln>
              <a:solidFill>
                <a:prstClr val="black"/>
              </a:solidFill>
              <a:effectLst/>
              <a:uLnTx/>
              <a:uFillTx/>
              <a:latin typeface="Helvetica"/>
              <a:sym typeface="Helvetica"/>
            </a:endParaRPr>
          </a:p>
        </p:txBody>
      </p:sp>
      <p:pic>
        <p:nvPicPr>
          <p:cNvPr id="88" name="reddit.png.jpg" descr="reddit.png.jpg">
            <a:extLst>
              <a:ext uri="{FF2B5EF4-FFF2-40B4-BE49-F238E27FC236}">
                <a16:creationId xmlns:a16="http://schemas.microsoft.com/office/drawing/2014/main" id="{44B1EFEB-FF0B-984D-8BCF-1A767BE0BE2A}"/>
              </a:ext>
            </a:extLst>
          </p:cNvPr>
          <p:cNvPicPr>
            <a:picLocks noChangeAspect="1"/>
          </p:cNvPicPr>
          <p:nvPr/>
        </p:nvPicPr>
        <p:blipFill>
          <a:blip r:embed="rId8"/>
          <a:stretch>
            <a:fillRect/>
          </a:stretch>
        </p:blipFill>
        <p:spPr>
          <a:xfrm>
            <a:off x="6204949" y="1012839"/>
            <a:ext cx="218080" cy="218080"/>
          </a:xfrm>
          <a:prstGeom prst="rect">
            <a:avLst/>
          </a:prstGeom>
          <a:ln w="12700">
            <a:miter lim="400000"/>
          </a:ln>
        </p:spPr>
      </p:pic>
      <p:pic>
        <p:nvPicPr>
          <p:cNvPr id="93" name="social-media-logos-feature-1920x1080.jpg">
            <a:extLst>
              <a:ext uri="{FF2B5EF4-FFF2-40B4-BE49-F238E27FC236}">
                <a16:creationId xmlns:a16="http://schemas.microsoft.com/office/drawing/2014/main" id="{E2883915-E52C-FD47-8B1F-AE4A1978F1A7}"/>
              </a:ext>
            </a:extLst>
          </p:cNvPr>
          <p:cNvPicPr>
            <a:picLocks noChangeAspect="1"/>
          </p:cNvPicPr>
          <p:nvPr/>
        </p:nvPicPr>
        <p:blipFill>
          <a:blip r:embed="rId7"/>
          <a:srcRect/>
          <a:stretch/>
        </p:blipFill>
        <p:spPr>
          <a:xfrm>
            <a:off x="6041621" y="1195016"/>
            <a:ext cx="533247" cy="295122"/>
          </a:xfrm>
          <a:prstGeom prst="rect">
            <a:avLst/>
          </a:prstGeom>
          <a:ln w="12700">
            <a:miter lim="400000"/>
          </a:ln>
        </p:spPr>
      </p:pic>
      <p:sp>
        <p:nvSpPr>
          <p:cNvPr id="97" name="mental health">
            <a:extLst>
              <a:ext uri="{FF2B5EF4-FFF2-40B4-BE49-F238E27FC236}">
                <a16:creationId xmlns:a16="http://schemas.microsoft.com/office/drawing/2014/main" id="{E54705AB-071A-1745-A4BA-724A18D9C125}"/>
              </a:ext>
            </a:extLst>
          </p:cNvPr>
          <p:cNvSpPr/>
          <p:nvPr/>
        </p:nvSpPr>
        <p:spPr>
          <a:xfrm>
            <a:off x="6568543" y="636145"/>
            <a:ext cx="2087575"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2600" b="1">
                <a:latin typeface="Helvetica"/>
                <a:ea typeface="Helvetica"/>
                <a:cs typeface="Helvetica"/>
                <a:sym typeface="Helvetic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28" b="1" i="0" u="none" strike="noStrike" kern="1200" cap="none" spc="0" normalizeH="0" baseline="0" noProof="0" dirty="0">
                <a:ln>
                  <a:noFill/>
                </a:ln>
                <a:solidFill>
                  <a:prstClr val="black"/>
                </a:solidFill>
                <a:effectLst/>
                <a:uLnTx/>
                <a:uFillTx/>
                <a:latin typeface="Helvetica"/>
                <a:sym typeface="Helvetica"/>
              </a:rPr>
              <a:t>Online</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828" dirty="0">
                <a:solidFill>
                  <a:prstClr val="black"/>
                </a:solidFill>
              </a:rPr>
              <a:t>Harassment</a:t>
            </a:r>
            <a:endParaRPr kumimoji="0" sz="1828" b="1" i="0" u="none" strike="noStrike" kern="1200" cap="none" spc="0" normalizeH="0" baseline="0" noProof="0" dirty="0">
              <a:ln>
                <a:noFill/>
              </a:ln>
              <a:solidFill>
                <a:prstClr val="black"/>
              </a:solidFill>
              <a:effectLst/>
              <a:uLnTx/>
              <a:uFillTx/>
              <a:latin typeface="Helvetica"/>
              <a:sym typeface="Helvetica"/>
            </a:endParaRPr>
          </a:p>
        </p:txBody>
      </p:sp>
      <p:pic>
        <p:nvPicPr>
          <p:cNvPr id="100" name="reddit.png.jpg" descr="reddit.png.jpg">
            <a:extLst>
              <a:ext uri="{FF2B5EF4-FFF2-40B4-BE49-F238E27FC236}">
                <a16:creationId xmlns:a16="http://schemas.microsoft.com/office/drawing/2014/main" id="{D95EBB4F-CB07-CF44-B45D-0D1D534CF51B}"/>
              </a:ext>
            </a:extLst>
          </p:cNvPr>
          <p:cNvPicPr>
            <a:picLocks noChangeAspect="1"/>
          </p:cNvPicPr>
          <p:nvPr/>
        </p:nvPicPr>
        <p:blipFill>
          <a:blip r:embed="rId8"/>
          <a:stretch>
            <a:fillRect/>
          </a:stretch>
        </p:blipFill>
        <p:spPr>
          <a:xfrm>
            <a:off x="3941603" y="1010476"/>
            <a:ext cx="218080" cy="218080"/>
          </a:xfrm>
          <a:prstGeom prst="rect">
            <a:avLst/>
          </a:prstGeom>
          <a:ln w="12700">
            <a:miter lim="400000"/>
          </a:ln>
        </p:spPr>
      </p:pic>
      <p:pic>
        <p:nvPicPr>
          <p:cNvPr id="101" name="reddit.png.jpg" descr="reddit.png.jpg">
            <a:extLst>
              <a:ext uri="{FF2B5EF4-FFF2-40B4-BE49-F238E27FC236}">
                <a16:creationId xmlns:a16="http://schemas.microsoft.com/office/drawing/2014/main" id="{D33BD629-374C-5A4D-9E03-0A0D6DACA8A1}"/>
              </a:ext>
            </a:extLst>
          </p:cNvPr>
          <p:cNvPicPr>
            <a:picLocks noChangeAspect="1"/>
          </p:cNvPicPr>
          <p:nvPr/>
        </p:nvPicPr>
        <p:blipFill>
          <a:blip r:embed="rId8"/>
          <a:stretch>
            <a:fillRect/>
          </a:stretch>
        </p:blipFill>
        <p:spPr>
          <a:xfrm>
            <a:off x="8442861" y="1043567"/>
            <a:ext cx="208447" cy="218080"/>
          </a:xfrm>
          <a:prstGeom prst="rect">
            <a:avLst/>
          </a:prstGeom>
          <a:ln w="12700">
            <a:miter lim="400000"/>
          </a:ln>
        </p:spPr>
      </p:pic>
      <p:pic>
        <p:nvPicPr>
          <p:cNvPr id="103" name="reddit.png.jpg">
            <a:extLst>
              <a:ext uri="{FF2B5EF4-FFF2-40B4-BE49-F238E27FC236}">
                <a16:creationId xmlns:a16="http://schemas.microsoft.com/office/drawing/2014/main" id="{70F7953A-05FF-4743-BC1F-0B34AD2D5C2B}"/>
              </a:ext>
            </a:extLst>
          </p:cNvPr>
          <p:cNvPicPr>
            <a:picLocks noChangeAspect="1"/>
          </p:cNvPicPr>
          <p:nvPr/>
        </p:nvPicPr>
        <p:blipFill>
          <a:blip r:embed="rId9"/>
          <a:srcRect/>
          <a:stretch/>
        </p:blipFill>
        <p:spPr>
          <a:xfrm>
            <a:off x="8442860" y="1261647"/>
            <a:ext cx="210853" cy="178170"/>
          </a:xfrm>
          <a:prstGeom prst="rect">
            <a:avLst/>
          </a:prstGeom>
          <a:ln w="12700">
            <a:miter lim="400000"/>
          </a:ln>
        </p:spPr>
      </p:pic>
      <p:pic>
        <p:nvPicPr>
          <p:cNvPr id="106" name="reddit.png.jpg">
            <a:extLst>
              <a:ext uri="{FF2B5EF4-FFF2-40B4-BE49-F238E27FC236}">
                <a16:creationId xmlns:a16="http://schemas.microsoft.com/office/drawing/2014/main" id="{5023B4E3-0473-F642-ADC0-E88C483F4502}"/>
              </a:ext>
            </a:extLst>
          </p:cNvPr>
          <p:cNvPicPr>
            <a:picLocks noChangeAspect="1"/>
          </p:cNvPicPr>
          <p:nvPr/>
        </p:nvPicPr>
        <p:blipFill>
          <a:blip r:embed="rId10"/>
          <a:srcRect/>
          <a:stretch/>
        </p:blipFill>
        <p:spPr>
          <a:xfrm>
            <a:off x="8433022" y="848108"/>
            <a:ext cx="218080" cy="190662"/>
          </a:xfrm>
          <a:prstGeom prst="rect">
            <a:avLst/>
          </a:prstGeom>
          <a:ln w="12700">
            <a:miter lim="400000"/>
          </a:ln>
        </p:spPr>
      </p:pic>
      <p:pic>
        <p:nvPicPr>
          <p:cNvPr id="107" name="reddit.png.jpg">
            <a:extLst>
              <a:ext uri="{FF2B5EF4-FFF2-40B4-BE49-F238E27FC236}">
                <a16:creationId xmlns:a16="http://schemas.microsoft.com/office/drawing/2014/main" id="{CF218D4C-7E21-CE46-8AA0-147FA2E56D77}"/>
              </a:ext>
            </a:extLst>
          </p:cNvPr>
          <p:cNvPicPr>
            <a:picLocks noChangeAspect="1"/>
          </p:cNvPicPr>
          <p:nvPr/>
        </p:nvPicPr>
        <p:blipFill>
          <a:blip r:embed="rId11"/>
          <a:srcRect/>
          <a:stretch/>
        </p:blipFill>
        <p:spPr>
          <a:xfrm>
            <a:off x="8433229" y="635647"/>
            <a:ext cx="225823" cy="225823"/>
          </a:xfrm>
          <a:prstGeom prst="rect">
            <a:avLst/>
          </a:prstGeom>
          <a:ln w="12700">
            <a:miter lim="400000"/>
          </a:ln>
        </p:spPr>
      </p:pic>
      <p:pic>
        <p:nvPicPr>
          <p:cNvPr id="109" name="reddit.png.jpg" descr="reddit.png.jpg">
            <a:extLst>
              <a:ext uri="{FF2B5EF4-FFF2-40B4-BE49-F238E27FC236}">
                <a16:creationId xmlns:a16="http://schemas.microsoft.com/office/drawing/2014/main" id="{62A15FAE-DB81-B34B-B6A3-23E58A86DAB5}"/>
              </a:ext>
            </a:extLst>
          </p:cNvPr>
          <p:cNvPicPr>
            <a:picLocks noChangeAspect="1"/>
          </p:cNvPicPr>
          <p:nvPr/>
        </p:nvPicPr>
        <p:blipFill>
          <a:blip r:embed="rId8"/>
          <a:stretch>
            <a:fillRect/>
          </a:stretch>
        </p:blipFill>
        <p:spPr>
          <a:xfrm>
            <a:off x="10298129" y="995497"/>
            <a:ext cx="218080" cy="218080"/>
          </a:xfrm>
          <a:prstGeom prst="rect">
            <a:avLst/>
          </a:prstGeom>
          <a:ln w="12700">
            <a:miter lim="400000"/>
          </a:ln>
        </p:spPr>
      </p:pic>
      <p:pic>
        <p:nvPicPr>
          <p:cNvPr id="110" name="social-media-logos-feature-1920x1080.jpg">
            <a:extLst>
              <a:ext uri="{FF2B5EF4-FFF2-40B4-BE49-F238E27FC236}">
                <a16:creationId xmlns:a16="http://schemas.microsoft.com/office/drawing/2014/main" id="{3A39F703-A5F3-FC49-A061-244AE0AEBC24}"/>
              </a:ext>
            </a:extLst>
          </p:cNvPr>
          <p:cNvPicPr>
            <a:picLocks noChangeAspect="1"/>
          </p:cNvPicPr>
          <p:nvPr/>
        </p:nvPicPr>
        <p:blipFill>
          <a:blip r:embed="rId7"/>
          <a:srcRect/>
          <a:stretch/>
        </p:blipFill>
        <p:spPr>
          <a:xfrm>
            <a:off x="10134801" y="1177674"/>
            <a:ext cx="533247" cy="295122"/>
          </a:xfrm>
          <a:prstGeom prst="rect">
            <a:avLst/>
          </a:prstGeom>
          <a:ln w="12700">
            <a:miter lim="400000"/>
          </a:ln>
        </p:spPr>
      </p:pic>
      <p:sp>
        <p:nvSpPr>
          <p:cNvPr id="111" name="sexual abuse">
            <a:extLst>
              <a:ext uri="{FF2B5EF4-FFF2-40B4-BE49-F238E27FC236}">
                <a16:creationId xmlns:a16="http://schemas.microsoft.com/office/drawing/2014/main" id="{4369146D-C963-7B49-8368-7B4562FCDAF2}"/>
              </a:ext>
            </a:extLst>
          </p:cNvPr>
          <p:cNvSpPr/>
          <p:nvPr/>
        </p:nvSpPr>
        <p:spPr>
          <a:xfrm>
            <a:off x="8433022" y="2337494"/>
            <a:ext cx="2015428" cy="803672"/>
          </a:xfrm>
          <a:prstGeom prst="rect">
            <a:avLst/>
          </a:prstGeom>
          <a:solidFill>
            <a:srgbClr val="76D6FF"/>
          </a:solidFill>
          <a:ln w="12700">
            <a:miter lim="400000"/>
          </a:ln>
          <a:effectLst>
            <a:outerShdw blurRad="50800" dist="127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2600" b="1">
                <a:latin typeface="Helvetica"/>
                <a:ea typeface="Helvetica"/>
                <a:cs typeface="Helvetica"/>
                <a:sym typeface="Helvetic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28" b="1" i="0" u="none" strike="noStrike" kern="1200" cap="none" spc="0" normalizeH="0" baseline="0" noProof="0" dirty="0" err="1">
                <a:ln>
                  <a:noFill/>
                </a:ln>
                <a:solidFill>
                  <a:prstClr val="black"/>
                </a:solidFill>
                <a:effectLst/>
                <a:uLnTx/>
                <a:uFillTx/>
                <a:latin typeface="Helvetica"/>
                <a:sym typeface="Helvetica"/>
              </a:rPr>
              <a:t>Automod</a:t>
            </a:r>
            <a:endParaRPr kumimoji="0" sz="1828" b="1" i="0" u="none" strike="noStrike" kern="1200" cap="none" spc="0" normalizeH="0" baseline="0" noProof="0" dirty="0">
              <a:ln>
                <a:noFill/>
              </a:ln>
              <a:solidFill>
                <a:prstClr val="black"/>
              </a:solidFill>
              <a:effectLst/>
              <a:uLnTx/>
              <a:uFillTx/>
              <a:latin typeface="Helvetica"/>
              <a:sym typeface="Helvetica"/>
            </a:endParaRPr>
          </a:p>
        </p:txBody>
      </p:sp>
      <p:pic>
        <p:nvPicPr>
          <p:cNvPr id="112" name="reddit.png.jpg" descr="reddit.png.jpg">
            <a:extLst>
              <a:ext uri="{FF2B5EF4-FFF2-40B4-BE49-F238E27FC236}">
                <a16:creationId xmlns:a16="http://schemas.microsoft.com/office/drawing/2014/main" id="{E052AFCA-59F5-D841-94FC-F5FBFE7AFAA7}"/>
              </a:ext>
            </a:extLst>
          </p:cNvPr>
          <p:cNvPicPr>
            <a:picLocks noChangeAspect="1"/>
          </p:cNvPicPr>
          <p:nvPr/>
        </p:nvPicPr>
        <p:blipFill>
          <a:blip r:embed="rId8"/>
          <a:stretch>
            <a:fillRect/>
          </a:stretch>
        </p:blipFill>
        <p:spPr>
          <a:xfrm>
            <a:off x="10200384" y="2849811"/>
            <a:ext cx="267891" cy="267891"/>
          </a:xfrm>
          <a:prstGeom prst="rect">
            <a:avLst/>
          </a:prstGeom>
          <a:ln w="12700">
            <a:miter lim="400000"/>
          </a:ln>
        </p:spPr>
      </p:pic>
      <p:sp>
        <p:nvSpPr>
          <p:cNvPr id="68" name="Slide Number Placeholder 3">
            <a:extLst>
              <a:ext uri="{FF2B5EF4-FFF2-40B4-BE49-F238E27FC236}">
                <a16:creationId xmlns:a16="http://schemas.microsoft.com/office/drawing/2014/main" id="{60862D33-2A14-CF40-83A1-B1F109C3A2EB}"/>
              </a:ext>
            </a:extLst>
          </p:cNvPr>
          <p:cNvSpPr>
            <a:spLocks noGrp="1"/>
          </p:cNvSpPr>
          <p:nvPr>
            <p:ph type="sldNum" sz="quarter" idx="12"/>
          </p:nvPr>
        </p:nvSpPr>
        <p:spPr>
          <a:xfrm>
            <a:off x="861060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229252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5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8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7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5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7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4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50" grpId="0" animBg="1"/>
      <p:bldP spid="151" grpId="0" animBg="1"/>
      <p:bldP spid="152" grpId="0" animBg="1"/>
      <p:bldP spid="153" grpId="0" animBg="1"/>
      <p:bldP spid="154" grpId="0" animBg="1"/>
      <p:bldP spid="155" grpId="0" animBg="1"/>
      <p:bldP spid="157" grpId="0" animBg="1"/>
      <p:bldP spid="159" grpId="0" animBg="1"/>
      <p:bldP spid="160" grpId="0" animBg="1"/>
      <p:bldP spid="161" grpId="0" animBg="1"/>
      <p:bldP spid="162" grpId="0" animBg="1"/>
      <p:bldP spid="165" grpId="0" animBg="1"/>
      <p:bldP spid="167" grpId="0" animBg="1"/>
      <p:bldP spid="177" grpId="0" animBg="1"/>
      <p:bldP spid="63" grpId="0" animBg="1"/>
      <p:bldP spid="64" grpId="0" animBg="1"/>
      <p:bldP spid="72" grpId="0" animBg="1"/>
      <p:bldP spid="75" grpId="0" animBg="1"/>
      <p:bldP spid="77" grpId="0" animBg="1"/>
      <p:bldP spid="79" grpId="0" animBg="1"/>
      <p:bldP spid="81" grpId="0" animBg="1"/>
      <p:bldP spid="83" grpId="0" animBg="1"/>
      <p:bldP spid="84" grpId="0" animBg="1"/>
      <p:bldP spid="85" grpId="0" animBg="1"/>
      <p:bldP spid="86" grpId="0" animBg="1"/>
      <p:bldP spid="73" grpId="0" animBg="1"/>
      <p:bldP spid="97" grpId="0" animBg="1"/>
      <p:bldP spid="1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2C46"/>
        </a:solidFill>
        <a:effectLst/>
      </p:bgPr>
    </p:bg>
    <p:spTree>
      <p:nvGrpSpPr>
        <p:cNvPr id="1" name=""/>
        <p:cNvGrpSpPr/>
        <p:nvPr/>
      </p:nvGrpSpPr>
      <p:grpSpPr>
        <a:xfrm>
          <a:off x="0" y="0"/>
          <a:ext cx="0" cy="0"/>
          <a:chOff x="0" y="0"/>
          <a:chExt cx="0" cy="0"/>
        </a:xfrm>
      </p:grpSpPr>
      <p:sp>
        <p:nvSpPr>
          <p:cNvPr id="238" name="Agenda"/>
          <p:cNvSpPr txBox="1"/>
          <p:nvPr/>
        </p:nvSpPr>
        <p:spPr>
          <a:xfrm>
            <a:off x="1622850" y="343797"/>
            <a:ext cx="9440213" cy="52411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lnSpc>
                <a:spcPct val="80000"/>
              </a:lnSpc>
              <a:defRPr sz="4000">
                <a:solidFill>
                  <a:srgbClr val="FFFFFF"/>
                </a:solidFill>
                <a:latin typeface="Avenir Next"/>
                <a:ea typeface="Avenir Next"/>
                <a:cs typeface="Avenir Next"/>
                <a:sym typeface="Avenir Next"/>
              </a:defRPr>
            </a:lvl1pPr>
          </a:lstStyle>
          <a:p>
            <a:pPr marL="0" marR="0" lvl="0" indent="0" algn="l" defTabSz="410765" rtl="0" eaLnBrk="1" fontAlgn="auto" latinLnBrk="0" hangingPunct="0">
              <a:lnSpc>
                <a:spcPct val="80000"/>
              </a:lnSpc>
              <a:spcBef>
                <a:spcPts val="0"/>
              </a:spcBef>
              <a:spcAft>
                <a:spcPts val="0"/>
              </a:spcAft>
              <a:buClrTx/>
              <a:buSzTx/>
              <a:buFontTx/>
              <a:buNone/>
              <a:tabLst/>
              <a:defRPr/>
            </a:pPr>
            <a:r>
              <a:rPr kumimoji="0" sz="3456" b="1" i="0" u="none" strike="noStrike" kern="0" cap="none" spc="0" normalizeH="0" baseline="0" noProof="0" dirty="0">
                <a:ln>
                  <a:noFill/>
                </a:ln>
                <a:solidFill>
                  <a:srgbClr val="FFFFFF"/>
                </a:solidFill>
                <a:effectLst/>
                <a:uLnTx/>
                <a:uFillTx/>
                <a:latin typeface="Avenir Next"/>
                <a:sym typeface="Avenir Next"/>
              </a:rPr>
              <a:t>Agenda</a:t>
            </a:r>
          </a:p>
        </p:txBody>
      </p:sp>
      <p:pic>
        <p:nvPicPr>
          <p:cNvPr id="239" name="leaves.jpeg.jpg"/>
          <p:cNvPicPr>
            <a:picLocks noChangeAspect="1"/>
          </p:cNvPicPr>
          <p:nvPr/>
        </p:nvPicPr>
        <p:blipFill>
          <a:blip r:embed="rId3"/>
          <a:srcRect/>
          <a:stretch/>
        </p:blipFill>
        <p:spPr>
          <a:xfrm>
            <a:off x="1992639" y="908737"/>
            <a:ext cx="1174631" cy="1163654"/>
          </a:xfrm>
          <a:prstGeom prst="rect">
            <a:avLst/>
          </a:prstGeom>
          <a:ln w="3175">
            <a:miter lim="400000"/>
          </a:ln>
        </p:spPr>
      </p:pic>
      <p:pic>
        <p:nvPicPr>
          <p:cNvPr id="17" name="leaves.jpeg.jpg">
            <a:extLst>
              <a:ext uri="{FF2B5EF4-FFF2-40B4-BE49-F238E27FC236}">
                <a16:creationId xmlns:a16="http://schemas.microsoft.com/office/drawing/2014/main" id="{E5C52A09-0A99-0D4D-91D6-4EB3DAD6CF28}"/>
              </a:ext>
            </a:extLst>
          </p:cNvPr>
          <p:cNvPicPr>
            <a:picLocks noChangeAspect="1"/>
          </p:cNvPicPr>
          <p:nvPr/>
        </p:nvPicPr>
        <p:blipFill rotWithShape="1">
          <a:blip r:embed="rId4"/>
          <a:srcRect l="19819" r="19819"/>
          <a:stretch/>
        </p:blipFill>
        <p:spPr>
          <a:xfrm>
            <a:off x="1992637" y="2179337"/>
            <a:ext cx="1174631" cy="1295628"/>
          </a:xfrm>
          <a:prstGeom prst="rect">
            <a:avLst/>
          </a:prstGeom>
          <a:ln w="3175">
            <a:miter lim="400000"/>
          </a:ln>
        </p:spPr>
      </p:pic>
      <p:pic>
        <p:nvPicPr>
          <p:cNvPr id="25" name="leaves.jpeg.jpg">
            <a:extLst>
              <a:ext uri="{FF2B5EF4-FFF2-40B4-BE49-F238E27FC236}">
                <a16:creationId xmlns:a16="http://schemas.microsoft.com/office/drawing/2014/main" id="{F3094120-EAA8-104A-97C5-33AC3A50377A}"/>
              </a:ext>
            </a:extLst>
          </p:cNvPr>
          <p:cNvPicPr>
            <a:picLocks noChangeAspect="1"/>
          </p:cNvPicPr>
          <p:nvPr/>
        </p:nvPicPr>
        <p:blipFill>
          <a:blip r:embed="rId5"/>
          <a:srcRect l="19044" r="19044"/>
          <a:stretch/>
        </p:blipFill>
        <p:spPr>
          <a:xfrm>
            <a:off x="1992638" y="3581910"/>
            <a:ext cx="1174631" cy="1163655"/>
          </a:xfrm>
          <a:prstGeom prst="rect">
            <a:avLst/>
          </a:prstGeom>
          <a:ln w="3175">
            <a:miter lim="400000"/>
          </a:ln>
        </p:spPr>
      </p:pic>
      <p:pic>
        <p:nvPicPr>
          <p:cNvPr id="27" name="leaves.jpeg.jpg">
            <a:extLst>
              <a:ext uri="{FF2B5EF4-FFF2-40B4-BE49-F238E27FC236}">
                <a16:creationId xmlns:a16="http://schemas.microsoft.com/office/drawing/2014/main" id="{ED2B8CE7-3816-4940-8E7C-93CD56F36765}"/>
              </a:ext>
            </a:extLst>
          </p:cNvPr>
          <p:cNvPicPr>
            <a:picLocks noChangeAspect="1"/>
          </p:cNvPicPr>
          <p:nvPr/>
        </p:nvPicPr>
        <p:blipFill rotWithShape="1">
          <a:blip r:embed="rId6"/>
          <a:srcRect l="10865" r="10865"/>
          <a:stretch/>
        </p:blipFill>
        <p:spPr>
          <a:xfrm>
            <a:off x="1992636" y="4852510"/>
            <a:ext cx="1174631" cy="1163654"/>
          </a:xfrm>
          <a:prstGeom prst="rect">
            <a:avLst/>
          </a:prstGeom>
          <a:ln w="3175">
            <a:miter lim="400000"/>
          </a:ln>
        </p:spPr>
      </p:pic>
      <p:sp>
        <p:nvSpPr>
          <p:cNvPr id="11" name="Slide Number Placeholder 1">
            <a:extLst>
              <a:ext uri="{FF2B5EF4-FFF2-40B4-BE49-F238E27FC236}">
                <a16:creationId xmlns:a16="http://schemas.microsoft.com/office/drawing/2014/main" id="{A771579F-FF77-5C43-B611-176296004538}"/>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3ED692C-C0E5-C743-B0FC-E11C0885EE4E}" type="slidenum">
              <a:rPr kumimoji="0" lang="en-US" sz="1800" b="0" i="0" u="none" strike="noStrike" kern="1200" cap="none" spc="0" normalizeH="0" baseline="0" noProof="0" smtClean="0">
                <a:ln>
                  <a:noFill/>
                </a:ln>
                <a:solidFill>
                  <a:srgbClr val="000000"/>
                </a:solidFill>
                <a:effectLst/>
                <a:uLnTx/>
                <a:uFillTx/>
                <a:latin typeface="Helvetica Neue Medium"/>
                <a:ea typeface="Helvetica Neue Medium"/>
                <a:cs typeface="Helvetica Neue Medium"/>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1200" cap="none" spc="0" normalizeH="0" baseline="0" noProof="0" dirty="0">
              <a:ln>
                <a:noFill/>
              </a:ln>
              <a:solidFill>
                <a:srgbClr val="000000"/>
              </a:solidFill>
              <a:effectLst/>
              <a:uLnTx/>
              <a:uFillTx/>
              <a:latin typeface="Helvetica Neue Medium"/>
              <a:ea typeface="Helvetica Neue Medium"/>
              <a:cs typeface="Helvetica Neue Medium"/>
            </a:endParaRPr>
          </a:p>
        </p:txBody>
      </p:sp>
      <p:sp>
        <p:nvSpPr>
          <p:cNvPr id="12" name="Rectangle 11">
            <a:extLst>
              <a:ext uri="{FF2B5EF4-FFF2-40B4-BE49-F238E27FC236}">
                <a16:creationId xmlns:a16="http://schemas.microsoft.com/office/drawing/2014/main" id="{81325504-F4E3-F44E-A7C4-5078AC8E3D91}"/>
              </a:ext>
            </a:extLst>
          </p:cNvPr>
          <p:cNvSpPr/>
          <p:nvPr/>
        </p:nvSpPr>
        <p:spPr>
          <a:xfrm>
            <a:off x="3498975" y="2370314"/>
            <a:ext cx="3116137" cy="84173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Neue Medium"/>
                <a:ea typeface="Helvetica Neue Medium"/>
                <a:cs typeface="Helvetica Neue Medium"/>
              </a:rPr>
              <a:t>Transparency</a:t>
            </a:r>
          </a:p>
        </p:txBody>
      </p:sp>
      <p:sp>
        <p:nvSpPr>
          <p:cNvPr id="15" name="Rectangle 14">
            <a:extLst>
              <a:ext uri="{FF2B5EF4-FFF2-40B4-BE49-F238E27FC236}">
                <a16:creationId xmlns:a16="http://schemas.microsoft.com/office/drawing/2014/main" id="{BC41C42B-B1A9-5D48-8D50-7ADB96617621}"/>
              </a:ext>
            </a:extLst>
          </p:cNvPr>
          <p:cNvSpPr/>
          <p:nvPr/>
        </p:nvSpPr>
        <p:spPr>
          <a:xfrm>
            <a:off x="3498976" y="3742867"/>
            <a:ext cx="3116136" cy="841740"/>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Helvetica Neue Medium"/>
                <a:ea typeface="Helvetica Neue Medium"/>
                <a:cs typeface="Helvetica Neue Medium"/>
              </a:rPr>
              <a:t>Effectiveness</a:t>
            </a:r>
          </a:p>
        </p:txBody>
      </p:sp>
      <p:sp>
        <p:nvSpPr>
          <p:cNvPr id="16" name="Rectangle 15">
            <a:extLst>
              <a:ext uri="{FF2B5EF4-FFF2-40B4-BE49-F238E27FC236}">
                <a16:creationId xmlns:a16="http://schemas.microsoft.com/office/drawing/2014/main" id="{7143E86C-9901-C842-9D4B-095C289994E1}"/>
              </a:ext>
            </a:extLst>
          </p:cNvPr>
          <p:cNvSpPr/>
          <p:nvPr/>
        </p:nvSpPr>
        <p:spPr>
          <a:xfrm>
            <a:off x="3498976" y="1069694"/>
            <a:ext cx="3116137" cy="841739"/>
          </a:xfrm>
          <a:prstGeom prst="rect">
            <a:avLst/>
          </a:prstGeom>
          <a:solidFill>
            <a:srgbClr val="4473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rPr>
              <a:t>Background</a:t>
            </a:r>
          </a:p>
        </p:txBody>
      </p:sp>
      <p:sp>
        <p:nvSpPr>
          <p:cNvPr id="19" name="Rectangle 18">
            <a:extLst>
              <a:ext uri="{FF2B5EF4-FFF2-40B4-BE49-F238E27FC236}">
                <a16:creationId xmlns:a16="http://schemas.microsoft.com/office/drawing/2014/main" id="{4373488E-67C2-684E-BB56-DF21A2797AE5}"/>
              </a:ext>
            </a:extLst>
          </p:cNvPr>
          <p:cNvSpPr/>
          <p:nvPr/>
        </p:nvSpPr>
        <p:spPr>
          <a:xfrm>
            <a:off x="3498976" y="5013467"/>
            <a:ext cx="3116136" cy="841740"/>
          </a:xfrm>
          <a:prstGeom prst="rect">
            <a:avLst/>
          </a:prstGeom>
          <a:solidFill>
            <a:schemeClr val="accent5">
              <a:lumMod val="20000"/>
              <a:lumOff val="80000"/>
            </a:scheme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Helvetica Neue Medium"/>
                <a:ea typeface="Helvetica Neue Medium"/>
                <a:cs typeface="Helvetica Neue Medium"/>
              </a:rPr>
              <a:t>Future Work</a:t>
            </a:r>
          </a:p>
        </p:txBody>
      </p:sp>
    </p:spTree>
    <p:extLst>
      <p:ext uri="{BB962C8B-B14F-4D97-AF65-F5344CB8AC3E}">
        <p14:creationId xmlns:p14="http://schemas.microsoft.com/office/powerpoint/2010/main" val="42693063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39"/>
                                        </p:tgtEl>
                                        <p:attrNameLst>
                                          <p:attrName>style.opacity</p:attrName>
                                        </p:attrNameLst>
                                      </p:cBhvr>
                                      <p:to>
                                        <p:strVal val="0.25"/>
                                      </p:to>
                                    </p:set>
                                    <p:animEffect filter="image" prLst="opacity: 0.25">
                                      <p:cBhvr rctx="IE">
                                        <p:cTn id="7" dur="indefinite"/>
                                        <p:tgtEl>
                                          <p:spTgt spid="239"/>
                                        </p:tgtEl>
                                      </p:cBhvr>
                                    </p:animEffect>
                                  </p:childTnLst>
                                </p:cTn>
                              </p:par>
                              <p:par>
                                <p:cTn id="8" presetID="9" presetClass="emph" presetSubtype="0" grpId="0" nodeType="withEffect">
                                  <p:stCondLst>
                                    <p:cond delay="0"/>
                                  </p:stCondLst>
                                  <p:childTnLst>
                                    <p:set>
                                      <p:cBhvr>
                                        <p:cTn id="9" dur="indefinite"/>
                                        <p:tgtEl>
                                          <p:spTgt spid="16"/>
                                        </p:tgtEl>
                                        <p:attrNameLst>
                                          <p:attrName>style.opacity</p:attrName>
                                        </p:attrNameLst>
                                      </p:cBhvr>
                                      <p:to>
                                        <p:strVal val="0.25"/>
                                      </p:to>
                                    </p:set>
                                    <p:animEffect filter="image" prLst="opacity: 0.25">
                                      <p:cBhvr rctx="IE">
                                        <p:cTn id="10" dur="indefinite"/>
                                        <p:tgtEl>
                                          <p:spTgt spid="16"/>
                                        </p:tgtEl>
                                      </p:cBhvr>
                                    </p:animEffect>
                                  </p:childTnLst>
                                </p:cTn>
                              </p:par>
                              <p:par>
                                <p:cTn id="11" presetID="9" presetClass="emph" presetSubtype="0" nodeType="withEffect">
                                  <p:stCondLst>
                                    <p:cond delay="0"/>
                                  </p:stCondLst>
                                  <p:childTnLst>
                                    <p:set>
                                      <p:cBhvr>
                                        <p:cTn id="12" dur="indefinite"/>
                                        <p:tgtEl>
                                          <p:spTgt spid="17"/>
                                        </p:tgtEl>
                                        <p:attrNameLst>
                                          <p:attrName>style.opacity</p:attrName>
                                        </p:attrNameLst>
                                      </p:cBhvr>
                                      <p:to>
                                        <p:strVal val="0.25"/>
                                      </p:to>
                                    </p:set>
                                    <p:animEffect filter="image" prLst="opacity: 0.25">
                                      <p:cBhvr rctx="IE">
                                        <p:cTn id="13" dur="indefinite"/>
                                        <p:tgtEl>
                                          <p:spTgt spid="17"/>
                                        </p:tgtEl>
                                      </p:cBhvr>
                                    </p:animEffect>
                                  </p:childTnLst>
                                </p:cTn>
                              </p:par>
                              <p:par>
                                <p:cTn id="14" presetID="9" presetClass="emph" presetSubtype="0" grpId="0" nodeType="withEffect">
                                  <p:stCondLst>
                                    <p:cond delay="0"/>
                                  </p:stCondLst>
                                  <p:childTnLst>
                                    <p:set>
                                      <p:cBhvr>
                                        <p:cTn id="15" dur="indefinite"/>
                                        <p:tgtEl>
                                          <p:spTgt spid="12"/>
                                        </p:tgtEl>
                                        <p:attrNameLst>
                                          <p:attrName>style.opacity</p:attrName>
                                        </p:attrNameLst>
                                      </p:cBhvr>
                                      <p:to>
                                        <p:strVal val="0.25"/>
                                      </p:to>
                                    </p:set>
                                    <p:animEffect filter="image" prLst="opacity: 0.25">
                                      <p:cBhvr rctx="IE">
                                        <p:cTn id="16" dur="indefinite"/>
                                        <p:tgtEl>
                                          <p:spTgt spid="12"/>
                                        </p:tgtEl>
                                      </p:cBhvr>
                                    </p:animEffect>
                                  </p:childTnLst>
                                </p:cTn>
                              </p:par>
                              <p:par>
                                <p:cTn id="17" presetID="9" presetClass="emph" presetSubtype="0" nodeType="withEffect">
                                  <p:stCondLst>
                                    <p:cond delay="0"/>
                                  </p:stCondLst>
                                  <p:childTnLst>
                                    <p:set>
                                      <p:cBhvr>
                                        <p:cTn id="18" dur="indefinite"/>
                                        <p:tgtEl>
                                          <p:spTgt spid="25"/>
                                        </p:tgtEl>
                                        <p:attrNameLst>
                                          <p:attrName>style.opacity</p:attrName>
                                        </p:attrNameLst>
                                      </p:cBhvr>
                                      <p:to>
                                        <p:strVal val="0.25"/>
                                      </p:to>
                                    </p:set>
                                    <p:animEffect filter="image" prLst="opacity: 0.25">
                                      <p:cBhvr rctx="IE">
                                        <p:cTn id="19" dur="indefinite"/>
                                        <p:tgtEl>
                                          <p:spTgt spid="25"/>
                                        </p:tgtEl>
                                      </p:cBhvr>
                                    </p:animEffect>
                                  </p:childTnLst>
                                </p:cTn>
                              </p:par>
                              <p:par>
                                <p:cTn id="20" presetID="9" presetClass="emph" presetSubtype="0" grpId="0" nodeType="withEffect">
                                  <p:stCondLst>
                                    <p:cond delay="0"/>
                                  </p:stCondLst>
                                  <p:childTnLst>
                                    <p:set>
                                      <p:cBhvr>
                                        <p:cTn id="21" dur="indefinite"/>
                                        <p:tgtEl>
                                          <p:spTgt spid="15"/>
                                        </p:tgtEl>
                                        <p:attrNameLst>
                                          <p:attrName>style.opacity</p:attrName>
                                        </p:attrNameLst>
                                      </p:cBhvr>
                                      <p:to>
                                        <p:strVal val="0.25"/>
                                      </p:to>
                                    </p:set>
                                    <p:animEffect filter="image" prLst="opacity: 0.25">
                                      <p:cBhvr rctx="IE">
                                        <p:cTn id="22"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BE4801-21CC-DD4F-889D-3984A7C50650}"/>
              </a:ext>
            </a:extLst>
          </p:cNvPr>
          <p:cNvSpPr>
            <a:spLocks noGrp="1"/>
          </p:cNvSpPr>
          <p:nvPr>
            <p:ph type="title"/>
          </p:nvPr>
        </p:nvSpPr>
        <p:spPr>
          <a:xfrm>
            <a:off x="838200" y="793758"/>
            <a:ext cx="10515600" cy="1325563"/>
          </a:xfrm>
        </p:spPr>
        <p:txBody>
          <a:bodyPr/>
          <a:lstStyle/>
          <a:p>
            <a:r>
              <a:rPr lang="en-US" dirty="0"/>
              <a:t>Incorporating ethical principles in designing platform communications</a:t>
            </a:r>
          </a:p>
        </p:txBody>
      </p:sp>
      <p:sp>
        <p:nvSpPr>
          <p:cNvPr id="4" name="Content Placeholder 3">
            <a:extLst>
              <a:ext uri="{FF2B5EF4-FFF2-40B4-BE49-F238E27FC236}">
                <a16:creationId xmlns:a16="http://schemas.microsoft.com/office/drawing/2014/main" id="{51AFC8A8-DEF6-D04F-9236-E04053B6C04F}"/>
              </a:ext>
            </a:extLst>
          </p:cNvPr>
          <p:cNvSpPr>
            <a:spLocks noGrp="1"/>
          </p:cNvSpPr>
          <p:nvPr>
            <p:ph idx="1"/>
          </p:nvPr>
        </p:nvSpPr>
        <p:spPr>
          <a:xfrm>
            <a:off x="838200" y="2254258"/>
            <a:ext cx="10515600" cy="4351338"/>
          </a:xfrm>
        </p:spPr>
        <p:txBody>
          <a:bodyPr>
            <a:normAutofit/>
          </a:bodyPr>
          <a:lstStyle/>
          <a:p>
            <a:r>
              <a:rPr lang="en-US" dirty="0"/>
              <a:t>How can we incorporate fairness &amp; transparency when:</a:t>
            </a:r>
          </a:p>
          <a:p>
            <a:pPr lvl="1"/>
            <a:r>
              <a:rPr lang="en-US" dirty="0"/>
              <a:t>Users flag inappropriate content</a:t>
            </a:r>
          </a:p>
          <a:p>
            <a:pPr lvl="1"/>
            <a:r>
              <a:rPr lang="en-US" dirty="0"/>
              <a:t>Users appeal against moderation decisions</a:t>
            </a:r>
          </a:p>
          <a:p>
            <a:r>
              <a:rPr lang="en-US" dirty="0"/>
              <a:t>How does algorithmic content curation affect workers?</a:t>
            </a:r>
          </a:p>
          <a:p>
            <a:pPr lvl="1"/>
            <a:r>
              <a:rPr lang="en-US" dirty="0"/>
              <a:t>Uber Eats: restaurant owners’ mental models of search results</a:t>
            </a:r>
          </a:p>
          <a:p>
            <a:pPr lvl="1"/>
            <a:r>
              <a:rPr lang="en-US" dirty="0"/>
              <a:t>Transparency, consistency, competency </a:t>
            </a:r>
          </a:p>
          <a:p>
            <a:r>
              <a:rPr lang="en-US" dirty="0"/>
              <a:t>How are users’ perspective affected by platform policies?</a:t>
            </a:r>
          </a:p>
          <a:p>
            <a:pPr lvl="1"/>
            <a:r>
              <a:rPr lang="en-US" dirty="0"/>
              <a:t>Prominence</a:t>
            </a:r>
          </a:p>
          <a:p>
            <a:pPr lvl="1"/>
            <a:r>
              <a:rPr lang="en-US" dirty="0"/>
              <a:t>Clarity</a:t>
            </a:r>
          </a:p>
          <a:p>
            <a:pPr lvl="1"/>
            <a:r>
              <a:rPr lang="en-US" dirty="0"/>
              <a:t>Comprehensibility</a:t>
            </a:r>
          </a:p>
        </p:txBody>
      </p:sp>
      <p:sp>
        <p:nvSpPr>
          <p:cNvPr id="5" name="Slide Number Placeholder 3">
            <a:extLst>
              <a:ext uri="{FF2B5EF4-FFF2-40B4-BE49-F238E27FC236}">
                <a16:creationId xmlns:a16="http://schemas.microsoft.com/office/drawing/2014/main" id="{8AA4062F-E8D6-9746-BC6E-D99004635544}"/>
              </a:ext>
            </a:extLst>
          </p:cNvPr>
          <p:cNvSpPr>
            <a:spLocks noGrp="1"/>
          </p:cNvSpPr>
          <p:nvPr>
            <p:ph type="sldNum" sz="quarter" idx="12"/>
          </p:nvPr>
        </p:nvSpPr>
        <p:spPr>
          <a:xfrm>
            <a:off x="861060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6" name="Rectangle 5">
            <a:extLst>
              <a:ext uri="{FF2B5EF4-FFF2-40B4-BE49-F238E27FC236}">
                <a16:creationId xmlns:a16="http://schemas.microsoft.com/office/drawing/2014/main" id="{ABC88B63-0051-7F46-B67D-D980BF2E57B6}"/>
              </a:ext>
            </a:extLst>
          </p:cNvPr>
          <p:cNvSpPr/>
          <p:nvPr/>
        </p:nvSpPr>
        <p:spPr>
          <a:xfrm>
            <a:off x="838199" y="180109"/>
            <a:ext cx="10515599" cy="3215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993F60-9095-0643-B5B8-A89AFE416D8B}"/>
              </a:ext>
            </a:extLst>
          </p:cNvPr>
          <p:cNvSpPr/>
          <p:nvPr/>
        </p:nvSpPr>
        <p:spPr>
          <a:xfrm>
            <a:off x="9019304" y="155864"/>
            <a:ext cx="2334494" cy="321539"/>
          </a:xfrm>
          <a:prstGeom prst="rect">
            <a:avLst/>
          </a:prstGeom>
          <a:solidFill>
            <a:srgbClr val="FFE0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Future Work</a:t>
            </a:r>
          </a:p>
        </p:txBody>
      </p:sp>
    </p:spTree>
    <p:extLst>
      <p:ext uri="{BB962C8B-B14F-4D97-AF65-F5344CB8AC3E}">
        <p14:creationId xmlns:p14="http://schemas.microsoft.com/office/powerpoint/2010/main" val="356637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0937-E626-EF48-8C32-C66F02A8D3BF}"/>
              </a:ext>
            </a:extLst>
          </p:cNvPr>
          <p:cNvSpPr>
            <a:spLocks noGrp="1"/>
          </p:cNvSpPr>
          <p:nvPr>
            <p:ph type="title"/>
          </p:nvPr>
        </p:nvSpPr>
        <p:spPr>
          <a:xfrm>
            <a:off x="838200" y="808041"/>
            <a:ext cx="10515600" cy="1325563"/>
          </a:xfrm>
        </p:spPr>
        <p:txBody>
          <a:bodyPr>
            <a:normAutofit/>
          </a:bodyPr>
          <a:lstStyle/>
          <a:p>
            <a:r>
              <a:rPr lang="en-US" dirty="0"/>
              <a:t>Combating online radicalization and the rise of hate groups</a:t>
            </a:r>
          </a:p>
        </p:txBody>
      </p:sp>
      <p:sp>
        <p:nvSpPr>
          <p:cNvPr id="3" name="Content Placeholder 2">
            <a:extLst>
              <a:ext uri="{FF2B5EF4-FFF2-40B4-BE49-F238E27FC236}">
                <a16:creationId xmlns:a16="http://schemas.microsoft.com/office/drawing/2014/main" id="{16757879-224C-014F-87E4-C3749BE5F0D0}"/>
              </a:ext>
            </a:extLst>
          </p:cNvPr>
          <p:cNvSpPr>
            <a:spLocks noGrp="1"/>
          </p:cNvSpPr>
          <p:nvPr>
            <p:ph idx="1"/>
          </p:nvPr>
        </p:nvSpPr>
        <p:spPr>
          <a:xfrm>
            <a:off x="838200" y="2268540"/>
            <a:ext cx="10515600" cy="4895809"/>
          </a:xfrm>
        </p:spPr>
        <p:txBody>
          <a:bodyPr>
            <a:normAutofit/>
          </a:bodyPr>
          <a:lstStyle/>
          <a:p>
            <a:r>
              <a:rPr lang="en-US" dirty="0"/>
              <a:t>Glorification and trivialization of violence</a:t>
            </a:r>
          </a:p>
          <a:p>
            <a:pPr lvl="1"/>
            <a:r>
              <a:rPr lang="en-US" dirty="0"/>
              <a:t>Visual or textual means that are ambiguous</a:t>
            </a:r>
          </a:p>
          <a:p>
            <a:r>
              <a:rPr lang="en-US" dirty="0"/>
              <a:t>Memes and visual cultures target outgroups like ethnic minorities, women, and the LGBTQ community</a:t>
            </a:r>
          </a:p>
          <a:p>
            <a:r>
              <a:rPr lang="en-US" dirty="0"/>
              <a:t>Identify sources of violent narratives</a:t>
            </a:r>
          </a:p>
          <a:p>
            <a:r>
              <a:rPr lang="en-US" dirty="0"/>
              <a:t>Chan cultures</a:t>
            </a:r>
          </a:p>
          <a:p>
            <a:r>
              <a:rPr lang="en-US" dirty="0"/>
              <a:t>Textual and Visual analysis	</a:t>
            </a:r>
          </a:p>
          <a:p>
            <a:pPr lvl="1"/>
            <a:r>
              <a:rPr lang="en-US" dirty="0"/>
              <a:t>NLP methods, image comparison algorithms (e.g., DBSCAN), and digital ethnography</a:t>
            </a:r>
          </a:p>
        </p:txBody>
      </p:sp>
      <p:sp>
        <p:nvSpPr>
          <p:cNvPr id="4" name="Slide Number Placeholder 3">
            <a:extLst>
              <a:ext uri="{FF2B5EF4-FFF2-40B4-BE49-F238E27FC236}">
                <a16:creationId xmlns:a16="http://schemas.microsoft.com/office/drawing/2014/main" id="{22E268FA-FB98-8B42-AB57-E306BB867007}"/>
              </a:ext>
            </a:extLst>
          </p:cNvPr>
          <p:cNvSpPr>
            <a:spLocks noGrp="1"/>
          </p:cNvSpPr>
          <p:nvPr>
            <p:ph type="sldNum" sz="quarter" idx="12"/>
          </p:nvPr>
        </p:nvSpPr>
        <p:spPr>
          <a:xfrm>
            <a:off x="861060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5" name="Rectangle 4">
            <a:extLst>
              <a:ext uri="{FF2B5EF4-FFF2-40B4-BE49-F238E27FC236}">
                <a16:creationId xmlns:a16="http://schemas.microsoft.com/office/drawing/2014/main" id="{7D54D404-C0D0-D348-941D-E9E9C9D3ED80}"/>
              </a:ext>
            </a:extLst>
          </p:cNvPr>
          <p:cNvSpPr/>
          <p:nvPr/>
        </p:nvSpPr>
        <p:spPr>
          <a:xfrm>
            <a:off x="838199" y="180109"/>
            <a:ext cx="10515599" cy="3215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B5C45E6-BF8E-244C-B10B-D6CC51D0CFDF}"/>
              </a:ext>
            </a:extLst>
          </p:cNvPr>
          <p:cNvSpPr/>
          <p:nvPr/>
        </p:nvSpPr>
        <p:spPr>
          <a:xfrm>
            <a:off x="9019304" y="155864"/>
            <a:ext cx="2334494" cy="321539"/>
          </a:xfrm>
          <a:prstGeom prst="rect">
            <a:avLst/>
          </a:prstGeom>
          <a:solidFill>
            <a:srgbClr val="FFE0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Future Work</a:t>
            </a:r>
          </a:p>
        </p:txBody>
      </p:sp>
    </p:spTree>
    <p:extLst>
      <p:ext uri="{BB962C8B-B14F-4D97-AF65-F5344CB8AC3E}">
        <p14:creationId xmlns:p14="http://schemas.microsoft.com/office/powerpoint/2010/main" val="226936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86492-DE8D-C743-83E2-69B54D97DEFA}"/>
              </a:ext>
            </a:extLst>
          </p:cNvPr>
          <p:cNvSpPr>
            <a:spLocks noGrp="1"/>
          </p:cNvSpPr>
          <p:nvPr>
            <p:ph type="title"/>
          </p:nvPr>
        </p:nvSpPr>
        <p:spPr>
          <a:xfrm>
            <a:off x="838200" y="808041"/>
            <a:ext cx="10515600" cy="1325563"/>
          </a:xfrm>
        </p:spPr>
        <p:txBody>
          <a:bodyPr/>
          <a:lstStyle/>
          <a:p>
            <a:r>
              <a:rPr lang="en-US" dirty="0"/>
              <a:t>Building human-centered AI tools to address online harassment</a:t>
            </a:r>
          </a:p>
        </p:txBody>
      </p:sp>
      <p:sp>
        <p:nvSpPr>
          <p:cNvPr id="3" name="Content Placeholder 2">
            <a:extLst>
              <a:ext uri="{FF2B5EF4-FFF2-40B4-BE49-F238E27FC236}">
                <a16:creationId xmlns:a16="http://schemas.microsoft.com/office/drawing/2014/main" id="{38D03137-B0DA-AD49-937D-B43526FB4475}"/>
              </a:ext>
            </a:extLst>
          </p:cNvPr>
          <p:cNvSpPr>
            <a:spLocks noGrp="1"/>
          </p:cNvSpPr>
          <p:nvPr>
            <p:ph idx="1"/>
          </p:nvPr>
        </p:nvSpPr>
        <p:spPr>
          <a:xfrm>
            <a:off x="838200" y="2268541"/>
            <a:ext cx="10515600" cy="4351338"/>
          </a:xfrm>
        </p:spPr>
        <p:txBody>
          <a:bodyPr>
            <a:normAutofit fontScale="92500" lnSpcReduction="10000"/>
          </a:bodyPr>
          <a:lstStyle/>
          <a:p>
            <a:r>
              <a:rPr lang="en-US" dirty="0"/>
              <a:t>Human-AI hybrid tools to empower users to address online harassment</a:t>
            </a:r>
          </a:p>
          <a:p>
            <a:r>
              <a:rPr lang="en-US" dirty="0"/>
              <a:t>Tools for YouTube creators to configure regular expressions for blocking inappropriate comments</a:t>
            </a:r>
          </a:p>
          <a:p>
            <a:r>
              <a:rPr lang="en-US" dirty="0"/>
              <a:t>Machine learning models to create categories of offensive content </a:t>
            </a:r>
          </a:p>
          <a:p>
            <a:pPr lvl="1"/>
            <a:r>
              <a:rPr lang="en-US" dirty="0"/>
              <a:t>Configure automated actions for each category</a:t>
            </a:r>
          </a:p>
          <a:p>
            <a:r>
              <a:rPr lang="en-US" dirty="0"/>
              <a:t>Share models and build on top of others’ work</a:t>
            </a:r>
          </a:p>
          <a:p>
            <a:r>
              <a:rPr lang="en-US"/>
              <a:t>Adapt </a:t>
            </a:r>
            <a:r>
              <a:rPr lang="en-US" dirty="0"/>
              <a:t>the techniques to address a wider variety of problems in online social systems</a:t>
            </a:r>
          </a:p>
          <a:p>
            <a:pPr lvl="1"/>
            <a:r>
              <a:rPr lang="en-US" dirty="0"/>
              <a:t>Human-m/c collaboration tools that improve the efficacy of volunteer moderation work</a:t>
            </a:r>
          </a:p>
        </p:txBody>
      </p:sp>
      <p:sp>
        <p:nvSpPr>
          <p:cNvPr id="4" name="Slide Number Placeholder 3">
            <a:extLst>
              <a:ext uri="{FF2B5EF4-FFF2-40B4-BE49-F238E27FC236}">
                <a16:creationId xmlns:a16="http://schemas.microsoft.com/office/drawing/2014/main" id="{A56604A0-FED6-EC41-9470-E151897C43B2}"/>
              </a:ext>
            </a:extLst>
          </p:cNvPr>
          <p:cNvSpPr>
            <a:spLocks noGrp="1"/>
          </p:cNvSpPr>
          <p:nvPr>
            <p:ph type="sldNum" sz="quarter" idx="12"/>
          </p:nvPr>
        </p:nvSpPr>
        <p:spPr>
          <a:xfrm>
            <a:off x="861060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5" name="Rectangle 4">
            <a:extLst>
              <a:ext uri="{FF2B5EF4-FFF2-40B4-BE49-F238E27FC236}">
                <a16:creationId xmlns:a16="http://schemas.microsoft.com/office/drawing/2014/main" id="{DABA6EE9-EB1D-414C-8A95-76BF5DBEBB8D}"/>
              </a:ext>
            </a:extLst>
          </p:cNvPr>
          <p:cNvSpPr/>
          <p:nvPr/>
        </p:nvSpPr>
        <p:spPr>
          <a:xfrm>
            <a:off x="838199" y="180109"/>
            <a:ext cx="10515599" cy="3215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3876E0D-2EA7-CD41-83EB-D52073157D9A}"/>
              </a:ext>
            </a:extLst>
          </p:cNvPr>
          <p:cNvSpPr/>
          <p:nvPr/>
        </p:nvSpPr>
        <p:spPr>
          <a:xfrm>
            <a:off x="9019304" y="155864"/>
            <a:ext cx="2334494" cy="321539"/>
          </a:xfrm>
          <a:prstGeom prst="rect">
            <a:avLst/>
          </a:prstGeom>
          <a:solidFill>
            <a:srgbClr val="FFE0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Future Work</a:t>
            </a:r>
          </a:p>
        </p:txBody>
      </p:sp>
    </p:spTree>
    <p:extLst>
      <p:ext uri="{BB962C8B-B14F-4D97-AF65-F5344CB8AC3E}">
        <p14:creationId xmlns:p14="http://schemas.microsoft.com/office/powerpoint/2010/main" val="176333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8" name="aaron.jpeg"/>
          <p:cNvPicPr>
            <a:picLocks noChangeAspect="1"/>
          </p:cNvPicPr>
          <p:nvPr/>
        </p:nvPicPr>
        <p:blipFill>
          <a:blip r:embed="rId3"/>
          <a:srcRect/>
          <a:stretch/>
        </p:blipFill>
        <p:spPr>
          <a:xfrm>
            <a:off x="690551" y="1207644"/>
            <a:ext cx="1026915" cy="1026915"/>
          </a:xfrm>
          <a:prstGeom prst="rect">
            <a:avLst/>
          </a:prstGeom>
          <a:ln w="3175">
            <a:miter lim="400000"/>
          </a:ln>
        </p:spPr>
      </p:pic>
      <p:pic>
        <p:nvPicPr>
          <p:cNvPr id="1539" name="bryan.jpeg"/>
          <p:cNvPicPr>
            <a:picLocks noChangeAspect="1"/>
          </p:cNvPicPr>
          <p:nvPr/>
        </p:nvPicPr>
        <p:blipFill>
          <a:blip r:embed="rId4"/>
          <a:srcRect/>
          <a:stretch/>
        </p:blipFill>
        <p:spPr>
          <a:xfrm>
            <a:off x="5353172" y="76810"/>
            <a:ext cx="1026914" cy="1026914"/>
          </a:xfrm>
          <a:prstGeom prst="rect">
            <a:avLst/>
          </a:prstGeom>
          <a:ln w="3175">
            <a:miter lim="400000"/>
          </a:ln>
        </p:spPr>
      </p:pic>
      <p:pic>
        <p:nvPicPr>
          <p:cNvPr id="1540" name="casey.jpeg"/>
          <p:cNvPicPr>
            <a:picLocks noChangeAspect="1"/>
          </p:cNvPicPr>
          <p:nvPr/>
        </p:nvPicPr>
        <p:blipFill>
          <a:blip r:embed="rId5"/>
          <a:srcRect/>
          <a:stretch/>
        </p:blipFill>
        <p:spPr>
          <a:xfrm>
            <a:off x="4169726" y="2337206"/>
            <a:ext cx="1026914" cy="1026914"/>
          </a:xfrm>
          <a:prstGeom prst="rect">
            <a:avLst/>
          </a:prstGeom>
          <a:ln w="3175">
            <a:miter lim="400000"/>
          </a:ln>
        </p:spPr>
      </p:pic>
      <p:pic>
        <p:nvPicPr>
          <p:cNvPr id="1541" name="daniel.jpeg"/>
          <p:cNvPicPr>
            <a:picLocks noChangeAspect="1"/>
          </p:cNvPicPr>
          <p:nvPr/>
        </p:nvPicPr>
        <p:blipFill>
          <a:blip r:embed="rId6"/>
          <a:srcRect/>
          <a:stretch/>
        </p:blipFill>
        <p:spPr>
          <a:xfrm>
            <a:off x="5337999" y="1207008"/>
            <a:ext cx="1026914" cy="1026914"/>
          </a:xfrm>
          <a:prstGeom prst="rect">
            <a:avLst/>
          </a:prstGeom>
          <a:ln w="3175">
            <a:miter lim="400000"/>
          </a:ln>
        </p:spPr>
      </p:pic>
      <p:pic>
        <p:nvPicPr>
          <p:cNvPr id="1542" name="danielle.jpeg"/>
          <p:cNvPicPr>
            <a:picLocks noChangeAspect="1"/>
          </p:cNvPicPr>
          <p:nvPr/>
        </p:nvPicPr>
        <p:blipFill>
          <a:blip r:embed="rId7"/>
          <a:srcRect/>
          <a:stretch/>
        </p:blipFill>
        <p:spPr>
          <a:xfrm>
            <a:off x="1838554" y="1207008"/>
            <a:ext cx="1026914" cy="1026914"/>
          </a:xfrm>
          <a:prstGeom prst="rect">
            <a:avLst/>
          </a:prstGeom>
          <a:ln w="3175">
            <a:miter lim="400000"/>
          </a:ln>
        </p:spPr>
      </p:pic>
      <p:pic>
        <p:nvPicPr>
          <p:cNvPr id="1543" name="elise.jpeg"/>
          <p:cNvPicPr>
            <a:picLocks noChangeAspect="1"/>
          </p:cNvPicPr>
          <p:nvPr/>
        </p:nvPicPr>
        <p:blipFill>
          <a:blip r:embed="rId8"/>
          <a:srcRect/>
          <a:stretch/>
        </p:blipFill>
        <p:spPr>
          <a:xfrm>
            <a:off x="4169726" y="1207008"/>
            <a:ext cx="1026914" cy="1026914"/>
          </a:xfrm>
          <a:prstGeom prst="rect">
            <a:avLst/>
          </a:prstGeom>
          <a:ln w="3175">
            <a:miter lim="400000"/>
          </a:ln>
        </p:spPr>
      </p:pic>
      <p:pic>
        <p:nvPicPr>
          <p:cNvPr id="1544" name="euginia.jpeg"/>
          <p:cNvPicPr>
            <a:picLocks noChangeAspect="1"/>
          </p:cNvPicPr>
          <p:nvPr/>
        </p:nvPicPr>
        <p:blipFill>
          <a:blip r:embed="rId9"/>
          <a:srcRect/>
          <a:stretch/>
        </p:blipFill>
        <p:spPr>
          <a:xfrm>
            <a:off x="3004989" y="1207008"/>
            <a:ext cx="1026914" cy="1026914"/>
          </a:xfrm>
          <a:prstGeom prst="rect">
            <a:avLst/>
          </a:prstGeom>
          <a:ln w="3175">
            <a:miter lim="400000"/>
          </a:ln>
        </p:spPr>
      </p:pic>
      <p:pic>
        <p:nvPicPr>
          <p:cNvPr id="1545" name="frank.jpeg"/>
          <p:cNvPicPr>
            <a:picLocks noChangeAspect="1"/>
          </p:cNvPicPr>
          <p:nvPr/>
        </p:nvPicPr>
        <p:blipFill>
          <a:blip r:embed="rId10"/>
          <a:srcRect/>
          <a:stretch/>
        </p:blipFill>
        <p:spPr>
          <a:xfrm>
            <a:off x="1842679" y="76810"/>
            <a:ext cx="1026914" cy="1026914"/>
          </a:xfrm>
          <a:prstGeom prst="rect">
            <a:avLst/>
          </a:prstGeom>
          <a:ln w="3175">
            <a:miter lim="400000"/>
          </a:ln>
        </p:spPr>
      </p:pic>
      <p:pic>
        <p:nvPicPr>
          <p:cNvPr id="1546" name="gillian.jpeg"/>
          <p:cNvPicPr>
            <a:picLocks noChangeAspect="1"/>
          </p:cNvPicPr>
          <p:nvPr/>
        </p:nvPicPr>
        <p:blipFill>
          <a:blip r:embed="rId11"/>
          <a:srcRect/>
          <a:stretch/>
        </p:blipFill>
        <p:spPr>
          <a:xfrm>
            <a:off x="1842679" y="4652467"/>
            <a:ext cx="1026914" cy="1026914"/>
          </a:xfrm>
          <a:prstGeom prst="rect">
            <a:avLst/>
          </a:prstGeom>
          <a:ln w="3175">
            <a:miter lim="400000"/>
          </a:ln>
        </p:spPr>
      </p:pic>
      <p:pic>
        <p:nvPicPr>
          <p:cNvPr id="1547" name="jofish.jpg"/>
          <p:cNvPicPr>
            <a:picLocks noChangeAspect="1"/>
          </p:cNvPicPr>
          <p:nvPr/>
        </p:nvPicPr>
        <p:blipFill>
          <a:blip r:embed="rId12"/>
          <a:srcRect/>
          <a:stretch/>
        </p:blipFill>
        <p:spPr>
          <a:xfrm>
            <a:off x="6514797" y="76810"/>
            <a:ext cx="1026914" cy="1026914"/>
          </a:xfrm>
          <a:prstGeom prst="rect">
            <a:avLst/>
          </a:prstGeom>
          <a:ln w="3175">
            <a:miter lim="400000"/>
          </a:ln>
        </p:spPr>
      </p:pic>
      <p:pic>
        <p:nvPicPr>
          <p:cNvPr id="1548" name="katie.jpeg"/>
          <p:cNvPicPr>
            <a:picLocks noChangeAspect="1"/>
          </p:cNvPicPr>
          <p:nvPr/>
        </p:nvPicPr>
        <p:blipFill>
          <a:blip r:embed="rId13"/>
          <a:srcRect/>
          <a:stretch/>
        </p:blipFill>
        <p:spPr>
          <a:xfrm>
            <a:off x="6491813" y="1207008"/>
            <a:ext cx="1026914" cy="1026914"/>
          </a:xfrm>
          <a:prstGeom prst="rect">
            <a:avLst/>
          </a:prstGeom>
          <a:ln w="3175">
            <a:miter lim="400000"/>
          </a:ln>
        </p:spPr>
      </p:pic>
      <p:pic>
        <p:nvPicPr>
          <p:cNvPr id="1549" name="louise.jpeg"/>
          <p:cNvPicPr>
            <a:picLocks noChangeAspect="1"/>
          </p:cNvPicPr>
          <p:nvPr/>
        </p:nvPicPr>
        <p:blipFill>
          <a:blip r:embed="rId14"/>
          <a:srcRect/>
          <a:stretch/>
        </p:blipFill>
        <p:spPr>
          <a:xfrm>
            <a:off x="6489819" y="4652467"/>
            <a:ext cx="1026915" cy="1026914"/>
          </a:xfrm>
          <a:prstGeom prst="rect">
            <a:avLst/>
          </a:prstGeom>
          <a:ln w="3175">
            <a:miter lim="400000"/>
          </a:ln>
        </p:spPr>
      </p:pic>
      <p:pic>
        <p:nvPicPr>
          <p:cNvPr id="1550" name="margie.jpeg"/>
          <p:cNvPicPr>
            <a:picLocks noChangeAspect="1"/>
          </p:cNvPicPr>
          <p:nvPr/>
        </p:nvPicPr>
        <p:blipFill>
          <a:blip r:embed="rId15"/>
          <a:srcRect/>
          <a:stretch/>
        </p:blipFill>
        <p:spPr>
          <a:xfrm>
            <a:off x="682903" y="3493599"/>
            <a:ext cx="1026915" cy="1026915"/>
          </a:xfrm>
          <a:prstGeom prst="rect">
            <a:avLst/>
          </a:prstGeom>
          <a:ln w="3175">
            <a:miter lim="400000"/>
          </a:ln>
        </p:spPr>
      </p:pic>
      <p:pic>
        <p:nvPicPr>
          <p:cNvPr id="1551" name="meenchul.jpeg"/>
          <p:cNvPicPr>
            <a:picLocks noChangeAspect="1"/>
          </p:cNvPicPr>
          <p:nvPr/>
        </p:nvPicPr>
        <p:blipFill>
          <a:blip r:embed="rId16"/>
          <a:srcRect/>
          <a:stretch/>
        </p:blipFill>
        <p:spPr>
          <a:xfrm>
            <a:off x="4170853" y="3489350"/>
            <a:ext cx="1026914" cy="1026914"/>
          </a:xfrm>
          <a:prstGeom prst="rect">
            <a:avLst/>
          </a:prstGeom>
          <a:ln w="3175">
            <a:miter lim="400000"/>
          </a:ln>
        </p:spPr>
      </p:pic>
      <p:pic>
        <p:nvPicPr>
          <p:cNvPr id="1552" name="melissa.jpeg"/>
          <p:cNvPicPr>
            <a:picLocks noChangeAspect="1"/>
          </p:cNvPicPr>
          <p:nvPr/>
        </p:nvPicPr>
        <p:blipFill>
          <a:blip r:embed="rId17"/>
          <a:srcRect/>
          <a:stretch/>
        </p:blipFill>
        <p:spPr>
          <a:xfrm>
            <a:off x="4191864" y="76810"/>
            <a:ext cx="1016104" cy="1026914"/>
          </a:xfrm>
          <a:prstGeom prst="rect">
            <a:avLst/>
          </a:prstGeom>
          <a:ln w="3175">
            <a:miter lim="400000"/>
          </a:ln>
        </p:spPr>
      </p:pic>
      <p:pic>
        <p:nvPicPr>
          <p:cNvPr id="1553" name="mor.jpeg"/>
          <p:cNvPicPr>
            <a:picLocks noChangeAspect="1"/>
          </p:cNvPicPr>
          <p:nvPr/>
        </p:nvPicPr>
        <p:blipFill>
          <a:blip r:embed="rId18"/>
          <a:srcRect/>
          <a:stretch/>
        </p:blipFill>
        <p:spPr>
          <a:xfrm>
            <a:off x="682469" y="4654399"/>
            <a:ext cx="1026915" cy="1026915"/>
          </a:xfrm>
          <a:prstGeom prst="rect">
            <a:avLst/>
          </a:prstGeom>
          <a:ln w="3175">
            <a:miter lim="400000"/>
          </a:ln>
        </p:spPr>
      </p:pic>
      <p:pic>
        <p:nvPicPr>
          <p:cNvPr id="1554" name="neha.jpeg"/>
          <p:cNvPicPr>
            <a:picLocks noChangeAspect="1"/>
          </p:cNvPicPr>
          <p:nvPr/>
        </p:nvPicPr>
        <p:blipFill>
          <a:blip r:embed="rId19"/>
          <a:srcRect/>
          <a:stretch/>
        </p:blipFill>
        <p:spPr>
          <a:xfrm>
            <a:off x="5334012" y="4652467"/>
            <a:ext cx="1026914" cy="1026914"/>
          </a:xfrm>
          <a:prstGeom prst="rect">
            <a:avLst/>
          </a:prstGeom>
          <a:ln w="3175">
            <a:miter lim="400000"/>
          </a:ln>
        </p:spPr>
      </p:pic>
      <p:pic>
        <p:nvPicPr>
          <p:cNvPr id="1555" name="oliver .jpeg"/>
          <p:cNvPicPr>
            <a:picLocks noChangeAspect="1"/>
          </p:cNvPicPr>
          <p:nvPr/>
        </p:nvPicPr>
        <p:blipFill>
          <a:blip r:embed="rId20"/>
          <a:srcRect/>
          <a:stretch/>
        </p:blipFill>
        <p:spPr>
          <a:xfrm>
            <a:off x="1838554" y="2341973"/>
            <a:ext cx="1026914" cy="1017379"/>
          </a:xfrm>
          <a:prstGeom prst="rect">
            <a:avLst/>
          </a:prstGeom>
          <a:ln w="3175">
            <a:miter lim="400000"/>
          </a:ln>
        </p:spPr>
      </p:pic>
      <p:pic>
        <p:nvPicPr>
          <p:cNvPr id="1556" name="rachel-greenstadt.jpg"/>
          <p:cNvPicPr>
            <a:picLocks noChangeAspect="1"/>
          </p:cNvPicPr>
          <p:nvPr/>
        </p:nvPicPr>
        <p:blipFill>
          <a:blip r:embed="rId21"/>
          <a:srcRect/>
          <a:stretch/>
        </p:blipFill>
        <p:spPr>
          <a:xfrm>
            <a:off x="3006995" y="4652467"/>
            <a:ext cx="1022902" cy="1026914"/>
          </a:xfrm>
          <a:prstGeom prst="rect">
            <a:avLst/>
          </a:prstGeom>
          <a:ln w="3175">
            <a:miter lim="400000"/>
          </a:ln>
        </p:spPr>
      </p:pic>
      <p:pic>
        <p:nvPicPr>
          <p:cNvPr id="1557" name="thomaspark.png.jpg"/>
          <p:cNvPicPr>
            <a:picLocks noChangeAspect="1"/>
          </p:cNvPicPr>
          <p:nvPr/>
        </p:nvPicPr>
        <p:blipFill>
          <a:blip r:embed="rId22"/>
          <a:srcRect/>
          <a:stretch/>
        </p:blipFill>
        <p:spPr>
          <a:xfrm>
            <a:off x="4171494" y="4652467"/>
            <a:ext cx="1026914" cy="1026914"/>
          </a:xfrm>
          <a:prstGeom prst="rect">
            <a:avLst/>
          </a:prstGeom>
          <a:ln w="3175">
            <a:miter lim="400000"/>
          </a:ln>
        </p:spPr>
      </p:pic>
      <p:pic>
        <p:nvPicPr>
          <p:cNvPr id="1558" name="tim.jpeg"/>
          <p:cNvPicPr>
            <a:picLocks noChangeAspect="1"/>
          </p:cNvPicPr>
          <p:nvPr/>
        </p:nvPicPr>
        <p:blipFill>
          <a:blip r:embed="rId23"/>
          <a:srcRect/>
          <a:stretch/>
        </p:blipFill>
        <p:spPr>
          <a:xfrm>
            <a:off x="5334012" y="3489350"/>
            <a:ext cx="1026914" cy="1026914"/>
          </a:xfrm>
          <a:prstGeom prst="rect">
            <a:avLst/>
          </a:prstGeom>
          <a:ln w="3175">
            <a:miter lim="400000"/>
          </a:ln>
        </p:spPr>
      </p:pic>
      <p:pic>
        <p:nvPicPr>
          <p:cNvPr id="1559" name="wendy.jpeg"/>
          <p:cNvPicPr>
            <a:picLocks noChangeAspect="1"/>
          </p:cNvPicPr>
          <p:nvPr/>
        </p:nvPicPr>
        <p:blipFill>
          <a:blip r:embed="rId24"/>
          <a:srcRect/>
          <a:stretch/>
        </p:blipFill>
        <p:spPr>
          <a:xfrm>
            <a:off x="6521570" y="3493599"/>
            <a:ext cx="1026915" cy="1026915"/>
          </a:xfrm>
          <a:prstGeom prst="rect">
            <a:avLst/>
          </a:prstGeom>
          <a:ln w="3175">
            <a:miter lim="400000"/>
          </a:ln>
        </p:spPr>
      </p:pic>
      <p:pic>
        <p:nvPicPr>
          <p:cNvPr id="1560" name="xiao.jpg"/>
          <p:cNvPicPr>
            <a:picLocks noChangeAspect="1"/>
          </p:cNvPicPr>
          <p:nvPr/>
        </p:nvPicPr>
        <p:blipFill>
          <a:blip r:embed="rId25"/>
          <a:srcRect/>
          <a:stretch/>
        </p:blipFill>
        <p:spPr>
          <a:xfrm>
            <a:off x="6499624" y="2337206"/>
            <a:ext cx="1026914" cy="1026914"/>
          </a:xfrm>
          <a:prstGeom prst="rect">
            <a:avLst/>
          </a:prstGeom>
          <a:ln w="3175">
            <a:miter lim="400000"/>
          </a:ln>
        </p:spPr>
      </p:pic>
      <p:pic>
        <p:nvPicPr>
          <p:cNvPr id="1561" name="munmun.jpeg"/>
          <p:cNvPicPr>
            <a:picLocks noChangeAspect="1"/>
          </p:cNvPicPr>
          <p:nvPr/>
        </p:nvPicPr>
        <p:blipFill>
          <a:blip r:embed="rId26"/>
          <a:srcRect/>
          <a:stretch/>
        </p:blipFill>
        <p:spPr>
          <a:xfrm>
            <a:off x="3005277" y="82182"/>
            <a:ext cx="1026915" cy="1020576"/>
          </a:xfrm>
          <a:prstGeom prst="rect">
            <a:avLst/>
          </a:prstGeom>
          <a:ln w="3175">
            <a:miter lim="400000"/>
          </a:ln>
        </p:spPr>
      </p:pic>
      <p:pic>
        <p:nvPicPr>
          <p:cNvPr id="1562" name="andrea.jpeg"/>
          <p:cNvPicPr>
            <a:picLocks noChangeAspect="1"/>
          </p:cNvPicPr>
          <p:nvPr/>
        </p:nvPicPr>
        <p:blipFill>
          <a:blip r:embed="rId27"/>
          <a:srcRect/>
          <a:stretch/>
        </p:blipFill>
        <p:spPr>
          <a:xfrm>
            <a:off x="686411" y="71635"/>
            <a:ext cx="1026913" cy="1026913"/>
          </a:xfrm>
          <a:prstGeom prst="rect">
            <a:avLst/>
          </a:prstGeom>
          <a:ln w="3175">
            <a:miter lim="400000"/>
          </a:ln>
        </p:spPr>
      </p:pic>
      <p:pic>
        <p:nvPicPr>
          <p:cNvPr id="1563" name="jess.jpeg"/>
          <p:cNvPicPr>
            <a:picLocks noChangeAspect="1"/>
          </p:cNvPicPr>
          <p:nvPr/>
        </p:nvPicPr>
        <p:blipFill>
          <a:blip r:embed="rId28"/>
          <a:srcRect/>
          <a:stretch/>
        </p:blipFill>
        <p:spPr>
          <a:xfrm>
            <a:off x="2993805" y="2332800"/>
            <a:ext cx="1026914" cy="1026914"/>
          </a:xfrm>
          <a:prstGeom prst="rect">
            <a:avLst/>
          </a:prstGeom>
          <a:ln w="3175">
            <a:miter lim="400000"/>
          </a:ln>
        </p:spPr>
      </p:pic>
      <p:pic>
        <p:nvPicPr>
          <p:cNvPr id="1564" name="pam.jpeg"/>
          <p:cNvPicPr>
            <a:picLocks noChangeAspect="1"/>
          </p:cNvPicPr>
          <p:nvPr/>
        </p:nvPicPr>
        <p:blipFill>
          <a:blip r:embed="rId29"/>
          <a:srcRect/>
          <a:stretch/>
        </p:blipFill>
        <p:spPr>
          <a:xfrm>
            <a:off x="3006567" y="3489350"/>
            <a:ext cx="1026914" cy="1026914"/>
          </a:xfrm>
          <a:prstGeom prst="rect">
            <a:avLst/>
          </a:prstGeom>
          <a:ln w="3175">
            <a:miter lim="400000"/>
          </a:ln>
        </p:spPr>
      </p:pic>
      <p:pic>
        <p:nvPicPr>
          <p:cNvPr id="1565" name="gabi.jpeg"/>
          <p:cNvPicPr>
            <a:picLocks noChangeAspect="1"/>
          </p:cNvPicPr>
          <p:nvPr/>
        </p:nvPicPr>
        <p:blipFill>
          <a:blip r:embed="rId30"/>
          <a:srcRect/>
          <a:stretch/>
        </p:blipFill>
        <p:spPr>
          <a:xfrm>
            <a:off x="1838554" y="3489350"/>
            <a:ext cx="1026914" cy="1026914"/>
          </a:xfrm>
          <a:prstGeom prst="rect">
            <a:avLst/>
          </a:prstGeom>
          <a:ln w="3175">
            <a:miter lim="400000"/>
          </a:ln>
        </p:spPr>
      </p:pic>
      <p:pic>
        <p:nvPicPr>
          <p:cNvPr id="1566" name="beth.jpeg"/>
          <p:cNvPicPr>
            <a:picLocks noChangeAspect="1"/>
          </p:cNvPicPr>
          <p:nvPr/>
        </p:nvPicPr>
        <p:blipFill>
          <a:blip r:embed="rId31"/>
          <a:srcRect/>
          <a:stretch/>
        </p:blipFill>
        <p:spPr>
          <a:xfrm>
            <a:off x="690551" y="2332800"/>
            <a:ext cx="1026915" cy="1026915"/>
          </a:xfrm>
          <a:prstGeom prst="rect">
            <a:avLst/>
          </a:prstGeom>
          <a:ln w="3175">
            <a:miter lim="400000"/>
          </a:ln>
        </p:spPr>
      </p:pic>
      <p:pic>
        <p:nvPicPr>
          <p:cNvPr id="1567" name="heather.jpeg"/>
          <p:cNvPicPr>
            <a:picLocks noChangeAspect="1"/>
          </p:cNvPicPr>
          <p:nvPr/>
        </p:nvPicPr>
        <p:blipFill>
          <a:blip r:embed="rId32"/>
          <a:srcRect/>
          <a:stretch/>
        </p:blipFill>
        <p:spPr>
          <a:xfrm>
            <a:off x="5345648" y="2337206"/>
            <a:ext cx="1026914" cy="1026914"/>
          </a:xfrm>
          <a:prstGeom prst="rect">
            <a:avLst/>
          </a:prstGeom>
          <a:ln w="3175">
            <a:miter lim="400000"/>
          </a:ln>
        </p:spPr>
      </p:pic>
      <p:pic>
        <p:nvPicPr>
          <p:cNvPr id="1568" name="yahoo.png"/>
          <p:cNvPicPr>
            <a:picLocks noChangeAspect="1"/>
          </p:cNvPicPr>
          <p:nvPr/>
        </p:nvPicPr>
        <p:blipFill>
          <a:blip r:embed="rId33"/>
          <a:srcRect/>
          <a:stretch/>
        </p:blipFill>
        <p:spPr>
          <a:xfrm>
            <a:off x="9988098" y="259997"/>
            <a:ext cx="892970" cy="630194"/>
          </a:xfrm>
          <a:prstGeom prst="rect">
            <a:avLst/>
          </a:prstGeom>
          <a:ln w="3175">
            <a:miter lim="400000"/>
          </a:ln>
        </p:spPr>
      </p:pic>
      <p:pic>
        <p:nvPicPr>
          <p:cNvPr id="1570" name="sydney.png"/>
          <p:cNvPicPr>
            <a:picLocks noChangeAspect="1"/>
          </p:cNvPicPr>
          <p:nvPr/>
        </p:nvPicPr>
        <p:blipFill>
          <a:blip r:embed="rId34"/>
          <a:srcRect/>
          <a:stretch/>
        </p:blipFill>
        <p:spPr>
          <a:xfrm>
            <a:off x="1794193" y="6112920"/>
            <a:ext cx="1732475" cy="417921"/>
          </a:xfrm>
          <a:prstGeom prst="rect">
            <a:avLst/>
          </a:prstGeom>
          <a:ln w="3175">
            <a:miter lim="400000"/>
          </a:ln>
        </p:spPr>
      </p:pic>
      <p:pic>
        <p:nvPicPr>
          <p:cNvPr id="1572" name="brown.png" descr="brown.png"/>
          <p:cNvPicPr>
            <a:picLocks noChangeAspect="1"/>
          </p:cNvPicPr>
          <p:nvPr/>
        </p:nvPicPr>
        <p:blipFill rotWithShape="1">
          <a:blip r:embed="rId35"/>
          <a:srcRect l="24768" r="24818"/>
          <a:stretch/>
        </p:blipFill>
        <p:spPr>
          <a:xfrm>
            <a:off x="3773693" y="5778259"/>
            <a:ext cx="900367" cy="990870"/>
          </a:xfrm>
          <a:prstGeom prst="rect">
            <a:avLst/>
          </a:prstGeom>
          <a:ln w="3175">
            <a:miter lim="400000"/>
          </a:ln>
        </p:spPr>
      </p:pic>
      <p:pic>
        <p:nvPicPr>
          <p:cNvPr id="1575" name="copenhanegn.png"/>
          <p:cNvPicPr>
            <a:picLocks noChangeAspect="1"/>
          </p:cNvPicPr>
          <p:nvPr/>
        </p:nvPicPr>
        <p:blipFill>
          <a:blip r:embed="rId36"/>
          <a:srcRect/>
          <a:stretch/>
        </p:blipFill>
        <p:spPr>
          <a:xfrm>
            <a:off x="9988098" y="4042432"/>
            <a:ext cx="1003298" cy="564355"/>
          </a:xfrm>
          <a:prstGeom prst="rect">
            <a:avLst/>
          </a:prstGeom>
          <a:ln w="3175">
            <a:miter lim="400000"/>
          </a:ln>
        </p:spPr>
      </p:pic>
      <p:pic>
        <p:nvPicPr>
          <p:cNvPr id="1577" name="uci.png"/>
          <p:cNvPicPr>
            <a:picLocks noChangeAspect="1"/>
          </p:cNvPicPr>
          <p:nvPr/>
        </p:nvPicPr>
        <p:blipFill>
          <a:blip r:embed="rId37"/>
          <a:srcRect/>
          <a:stretch/>
        </p:blipFill>
        <p:spPr>
          <a:xfrm>
            <a:off x="665534" y="6066602"/>
            <a:ext cx="1076947" cy="484208"/>
          </a:xfrm>
          <a:prstGeom prst="rect">
            <a:avLst/>
          </a:prstGeom>
          <a:ln w="3175">
            <a:miter lim="400000"/>
          </a:ln>
        </p:spPr>
      </p:pic>
      <p:pic>
        <p:nvPicPr>
          <p:cNvPr id="1578" name="ucf.png"/>
          <p:cNvPicPr>
            <a:picLocks noChangeAspect="1"/>
          </p:cNvPicPr>
          <p:nvPr/>
        </p:nvPicPr>
        <p:blipFill>
          <a:blip r:embed="rId38"/>
          <a:srcRect/>
          <a:stretch/>
        </p:blipFill>
        <p:spPr>
          <a:xfrm>
            <a:off x="4965219" y="5952517"/>
            <a:ext cx="1265997" cy="642353"/>
          </a:xfrm>
          <a:prstGeom prst="rect">
            <a:avLst/>
          </a:prstGeom>
          <a:ln w="3175">
            <a:miter lim="400000"/>
          </a:ln>
        </p:spPr>
      </p:pic>
      <p:pic>
        <p:nvPicPr>
          <p:cNvPr id="1579" name="wikimedia.png"/>
          <p:cNvPicPr>
            <a:picLocks noChangeAspect="1"/>
          </p:cNvPicPr>
          <p:nvPr/>
        </p:nvPicPr>
        <p:blipFill>
          <a:blip r:embed="rId39"/>
          <a:srcRect/>
          <a:stretch/>
        </p:blipFill>
        <p:spPr>
          <a:xfrm>
            <a:off x="9851177" y="1485133"/>
            <a:ext cx="1205509" cy="521711"/>
          </a:xfrm>
          <a:prstGeom prst="rect">
            <a:avLst/>
          </a:prstGeom>
          <a:ln w="3175">
            <a:miter lim="400000"/>
          </a:ln>
        </p:spPr>
      </p:pic>
      <p:pic>
        <p:nvPicPr>
          <p:cNvPr id="1581" name="uw.png" descr="uw.png"/>
          <p:cNvPicPr>
            <a:picLocks noChangeAspect="1"/>
          </p:cNvPicPr>
          <p:nvPr/>
        </p:nvPicPr>
        <p:blipFill>
          <a:blip r:embed="rId40"/>
          <a:stretch>
            <a:fillRect/>
          </a:stretch>
        </p:blipFill>
        <p:spPr>
          <a:xfrm>
            <a:off x="7838793" y="1417404"/>
            <a:ext cx="1339454" cy="657170"/>
          </a:xfrm>
          <a:prstGeom prst="rect">
            <a:avLst/>
          </a:prstGeom>
          <a:ln w="3175">
            <a:miter lim="400000"/>
          </a:ln>
        </p:spPr>
      </p:pic>
      <p:pic>
        <p:nvPicPr>
          <p:cNvPr id="1582" name="cornell.png"/>
          <p:cNvPicPr>
            <a:picLocks noChangeAspect="1"/>
          </p:cNvPicPr>
          <p:nvPr/>
        </p:nvPicPr>
        <p:blipFill>
          <a:blip r:embed="rId41"/>
          <a:srcRect/>
          <a:stretch/>
        </p:blipFill>
        <p:spPr>
          <a:xfrm>
            <a:off x="7795823" y="4039603"/>
            <a:ext cx="1425394" cy="1166834"/>
          </a:xfrm>
          <a:prstGeom prst="rect">
            <a:avLst/>
          </a:prstGeom>
          <a:ln w="3175">
            <a:miter lim="400000"/>
          </a:ln>
        </p:spPr>
      </p:pic>
      <p:pic>
        <p:nvPicPr>
          <p:cNvPr id="1583" name="tor.png"/>
          <p:cNvPicPr>
            <a:picLocks noChangeAspect="1"/>
          </p:cNvPicPr>
          <p:nvPr/>
        </p:nvPicPr>
        <p:blipFill>
          <a:blip r:embed="rId42"/>
          <a:srcRect/>
          <a:stretch/>
        </p:blipFill>
        <p:spPr>
          <a:xfrm>
            <a:off x="9872023" y="2688154"/>
            <a:ext cx="1204466" cy="802977"/>
          </a:xfrm>
          <a:prstGeom prst="rect">
            <a:avLst/>
          </a:prstGeom>
          <a:ln w="3175">
            <a:miter lim="400000"/>
          </a:ln>
        </p:spPr>
      </p:pic>
      <p:pic>
        <p:nvPicPr>
          <p:cNvPr id="1584" name="umich.png" descr="umich.png"/>
          <p:cNvPicPr>
            <a:picLocks noChangeAspect="1"/>
          </p:cNvPicPr>
          <p:nvPr/>
        </p:nvPicPr>
        <p:blipFill>
          <a:blip r:embed="rId43"/>
          <a:stretch>
            <a:fillRect/>
          </a:stretch>
        </p:blipFill>
        <p:spPr>
          <a:xfrm>
            <a:off x="8087163" y="2598162"/>
            <a:ext cx="842715" cy="892969"/>
          </a:xfrm>
          <a:prstGeom prst="rect">
            <a:avLst/>
          </a:prstGeom>
          <a:ln w="3175">
            <a:miter lim="400000"/>
          </a:ln>
        </p:spPr>
      </p:pic>
      <p:pic>
        <p:nvPicPr>
          <p:cNvPr id="50" name="gt.png" descr="gt.png">
            <a:extLst>
              <a:ext uri="{FF2B5EF4-FFF2-40B4-BE49-F238E27FC236}">
                <a16:creationId xmlns:a16="http://schemas.microsoft.com/office/drawing/2014/main" id="{7CC13037-A730-004C-8DBB-370ADCFDE514}"/>
              </a:ext>
            </a:extLst>
          </p:cNvPr>
          <p:cNvPicPr>
            <a:picLocks noChangeAspect="1"/>
          </p:cNvPicPr>
          <p:nvPr/>
        </p:nvPicPr>
        <p:blipFill>
          <a:blip r:embed="rId44"/>
          <a:stretch>
            <a:fillRect/>
          </a:stretch>
        </p:blipFill>
        <p:spPr>
          <a:xfrm>
            <a:off x="7676422" y="316273"/>
            <a:ext cx="2070563" cy="517641"/>
          </a:xfrm>
          <a:prstGeom prst="rect">
            <a:avLst/>
          </a:prstGeom>
          <a:ln w="3175">
            <a:miter lim="400000"/>
          </a:ln>
        </p:spPr>
      </p:pic>
      <p:pic>
        <p:nvPicPr>
          <p:cNvPr id="51" name="copenhanegn.png">
            <a:extLst>
              <a:ext uri="{FF2B5EF4-FFF2-40B4-BE49-F238E27FC236}">
                <a16:creationId xmlns:a16="http://schemas.microsoft.com/office/drawing/2014/main" id="{A7207133-70BD-F548-8F22-F92FB24DAD79}"/>
              </a:ext>
            </a:extLst>
          </p:cNvPr>
          <p:cNvPicPr>
            <a:picLocks noChangeAspect="1"/>
          </p:cNvPicPr>
          <p:nvPr/>
        </p:nvPicPr>
        <p:blipFill>
          <a:blip r:embed="rId45"/>
          <a:srcRect/>
          <a:stretch/>
        </p:blipFill>
        <p:spPr>
          <a:xfrm>
            <a:off x="10004823" y="4885099"/>
            <a:ext cx="1003297" cy="564355"/>
          </a:xfrm>
          <a:prstGeom prst="rect">
            <a:avLst/>
          </a:prstGeom>
          <a:ln w="3175">
            <a:miter lim="400000"/>
          </a:ln>
        </p:spPr>
      </p:pic>
      <p:pic>
        <p:nvPicPr>
          <p:cNvPr id="52" name="copenhanegn.png">
            <a:extLst>
              <a:ext uri="{FF2B5EF4-FFF2-40B4-BE49-F238E27FC236}">
                <a16:creationId xmlns:a16="http://schemas.microsoft.com/office/drawing/2014/main" id="{07825474-3D1A-8B46-887A-5D2C2CCF1FD7}"/>
              </a:ext>
            </a:extLst>
          </p:cNvPr>
          <p:cNvPicPr>
            <a:picLocks noChangeAspect="1"/>
          </p:cNvPicPr>
          <p:nvPr/>
        </p:nvPicPr>
        <p:blipFill>
          <a:blip r:embed="rId46"/>
          <a:srcRect/>
          <a:stretch/>
        </p:blipFill>
        <p:spPr>
          <a:xfrm>
            <a:off x="8087163" y="6014133"/>
            <a:ext cx="1003297" cy="350357"/>
          </a:xfrm>
          <a:prstGeom prst="rect">
            <a:avLst/>
          </a:prstGeom>
          <a:ln w="3175">
            <a:miter lim="400000"/>
          </a:ln>
        </p:spPr>
      </p:pic>
      <p:pic>
        <p:nvPicPr>
          <p:cNvPr id="53" name="syracuse.png">
            <a:extLst>
              <a:ext uri="{FF2B5EF4-FFF2-40B4-BE49-F238E27FC236}">
                <a16:creationId xmlns:a16="http://schemas.microsoft.com/office/drawing/2014/main" id="{BCBC0BA2-BC77-FE49-8F07-98FC80832D2D}"/>
              </a:ext>
            </a:extLst>
          </p:cNvPr>
          <p:cNvPicPr>
            <a:picLocks noChangeAspect="1"/>
          </p:cNvPicPr>
          <p:nvPr/>
        </p:nvPicPr>
        <p:blipFill>
          <a:blip r:embed="rId47"/>
          <a:srcRect/>
          <a:stretch/>
        </p:blipFill>
        <p:spPr>
          <a:xfrm>
            <a:off x="9396829" y="5952443"/>
            <a:ext cx="2441609" cy="390437"/>
          </a:xfrm>
          <a:prstGeom prst="rect">
            <a:avLst/>
          </a:prstGeom>
          <a:ln w="3175">
            <a:miter lim="400000"/>
          </a:ln>
        </p:spPr>
      </p:pic>
      <p:pic>
        <p:nvPicPr>
          <p:cNvPr id="54" name="ucf.png">
            <a:extLst>
              <a:ext uri="{FF2B5EF4-FFF2-40B4-BE49-F238E27FC236}">
                <a16:creationId xmlns:a16="http://schemas.microsoft.com/office/drawing/2014/main" id="{A2348501-B83B-9349-865F-7402870D7989}"/>
              </a:ext>
            </a:extLst>
          </p:cNvPr>
          <p:cNvPicPr>
            <a:picLocks noChangeAspect="1"/>
          </p:cNvPicPr>
          <p:nvPr/>
        </p:nvPicPr>
        <p:blipFill>
          <a:blip r:embed="rId48"/>
          <a:srcRect/>
          <a:stretch/>
        </p:blipFill>
        <p:spPr>
          <a:xfrm>
            <a:off x="6514797" y="5961339"/>
            <a:ext cx="1265997" cy="567382"/>
          </a:xfrm>
          <a:prstGeom prst="rect">
            <a:avLst/>
          </a:prstGeom>
          <a:ln w="3175">
            <a:miter lim="400000"/>
          </a:ln>
        </p:spPr>
      </p:pic>
      <p:sp>
        <p:nvSpPr>
          <p:cNvPr id="48" name="Slide Number Placeholder 3">
            <a:extLst>
              <a:ext uri="{FF2B5EF4-FFF2-40B4-BE49-F238E27FC236}">
                <a16:creationId xmlns:a16="http://schemas.microsoft.com/office/drawing/2014/main" id="{E2173255-A822-E04B-B808-FEA8B1B9476C}"/>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457200"/>
            <a:fld id="{EEBB84EA-720A-924D-995C-2965551D1999}" type="slidenum">
              <a:rPr lang="en-US" sz="1200" smtClean="0">
                <a:solidFill>
                  <a:prstClr val="black">
                    <a:tint val="75000"/>
                  </a:prstClr>
                </a:solidFill>
                <a:latin typeface="Garamond" panose="02020404030301010803" pitchFamily="18" charset="0"/>
              </a:rPr>
              <a:pPr algn="r" defTabSz="457200"/>
              <a:t>89</a:t>
            </a:fld>
            <a:endParaRPr lang="en-US" sz="1200">
              <a:solidFill>
                <a:prstClr val="black">
                  <a:tint val="75000"/>
                </a:prstClr>
              </a:solidFill>
              <a:latin typeface="Garamond" panose="02020404030301010803" pitchFamily="18" charset="0"/>
            </a:endParaRPr>
          </a:p>
        </p:txBody>
      </p:sp>
    </p:spTree>
    <p:extLst>
      <p:ext uri="{BB962C8B-B14F-4D97-AF65-F5344CB8AC3E}">
        <p14:creationId xmlns:p14="http://schemas.microsoft.com/office/powerpoint/2010/main" val="117638804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piece of paper&#10;&#10;Description automatically generated">
            <a:extLst>
              <a:ext uri="{FF2B5EF4-FFF2-40B4-BE49-F238E27FC236}">
                <a16:creationId xmlns:a16="http://schemas.microsoft.com/office/drawing/2014/main" id="{8BD34301-498C-F345-BB61-643BF5F598D6}"/>
              </a:ext>
            </a:extLst>
          </p:cNvPr>
          <p:cNvPicPr>
            <a:picLocks noGrp="1" noChangeAspect="1"/>
          </p:cNvPicPr>
          <p:nvPr>
            <p:ph idx="1"/>
          </p:nvPr>
        </p:nvPicPr>
        <p:blipFill>
          <a:blip r:embed="rId3"/>
          <a:stretch>
            <a:fillRect/>
          </a:stretch>
        </p:blipFill>
        <p:spPr>
          <a:xfrm>
            <a:off x="-364535" y="1218786"/>
            <a:ext cx="12774903" cy="6422690"/>
          </a:xfrm>
        </p:spPr>
      </p:pic>
      <p:sp>
        <p:nvSpPr>
          <p:cNvPr id="3" name="Title 2">
            <a:extLst>
              <a:ext uri="{FF2B5EF4-FFF2-40B4-BE49-F238E27FC236}">
                <a16:creationId xmlns:a16="http://schemas.microsoft.com/office/drawing/2014/main" id="{0F3D522B-910A-F84E-9806-6273D8565FB1}"/>
              </a:ext>
            </a:extLst>
          </p:cNvPr>
          <p:cNvSpPr>
            <a:spLocks noGrp="1"/>
          </p:cNvSpPr>
          <p:nvPr>
            <p:ph type="title"/>
          </p:nvPr>
        </p:nvSpPr>
        <p:spPr/>
        <p:txBody>
          <a:bodyPr>
            <a:normAutofit/>
          </a:bodyPr>
          <a:lstStyle/>
          <a:p>
            <a:r>
              <a:rPr lang="en-US" sz="4000" dirty="0"/>
              <a:t>It addresses key problems on the internet</a:t>
            </a:r>
          </a:p>
        </p:txBody>
      </p:sp>
      <p:sp>
        <p:nvSpPr>
          <p:cNvPr id="4" name="Slide Number Placeholder 3">
            <a:extLst>
              <a:ext uri="{FF2B5EF4-FFF2-40B4-BE49-F238E27FC236}">
                <a16:creationId xmlns:a16="http://schemas.microsoft.com/office/drawing/2014/main" id="{A1627AC9-C10F-7048-BFF6-B53A0EB532D5}"/>
              </a:ext>
            </a:extLst>
          </p:cNvPr>
          <p:cNvSpPr>
            <a:spLocks noGrp="1"/>
          </p:cNvSpPr>
          <p:nvPr>
            <p:ph type="sldNum" sz="quarter" idx="12"/>
          </p:nvPr>
        </p:nvSpPr>
        <p:spPr/>
        <p:txBody>
          <a:bodyPr/>
          <a:lstStyle/>
          <a:p>
            <a:fld id="{EEBB84EA-720A-924D-995C-2965551D1999}" type="slidenum">
              <a:rPr lang="en-US" smtClean="0"/>
              <a:t>9</a:t>
            </a:fld>
            <a:endParaRPr lang="en-US"/>
          </a:p>
        </p:txBody>
      </p:sp>
      <p:sp>
        <p:nvSpPr>
          <p:cNvPr id="5" name="Rectangle 4">
            <a:extLst>
              <a:ext uri="{FF2B5EF4-FFF2-40B4-BE49-F238E27FC236}">
                <a16:creationId xmlns:a16="http://schemas.microsoft.com/office/drawing/2014/main" id="{92E52272-6E66-3348-A0FE-F5F4BF5CB0DD}"/>
              </a:ext>
            </a:extLst>
          </p:cNvPr>
          <p:cNvSpPr/>
          <p:nvPr/>
        </p:nvSpPr>
        <p:spPr>
          <a:xfrm>
            <a:off x="838199" y="180109"/>
            <a:ext cx="10515599" cy="3215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070D32-F7B9-9148-8040-983F0CCEB4C6}"/>
              </a:ext>
            </a:extLst>
          </p:cNvPr>
          <p:cNvSpPr/>
          <p:nvPr/>
        </p:nvSpPr>
        <p:spPr>
          <a:xfrm>
            <a:off x="838198" y="166612"/>
            <a:ext cx="2334494" cy="321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Background</a:t>
            </a:r>
          </a:p>
        </p:txBody>
      </p:sp>
    </p:spTree>
    <p:extLst>
      <p:ext uri="{BB962C8B-B14F-4D97-AF65-F5344CB8AC3E}">
        <p14:creationId xmlns:p14="http://schemas.microsoft.com/office/powerpoint/2010/main" val="19974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elf-Disclosures, Responses, and Social Support Exchange in Socially Stigmatized Contexts…"/>
          <p:cNvSpPr txBox="1">
            <a:spLocks noGrp="1"/>
          </p:cNvSpPr>
          <p:nvPr>
            <p:ph type="ctrTitle"/>
          </p:nvPr>
        </p:nvSpPr>
        <p:spPr>
          <a:xfrm>
            <a:off x="1496908" y="577352"/>
            <a:ext cx="9198181" cy="1464157"/>
          </a:xfrm>
          <a:prstGeom prst="rect">
            <a:avLst/>
          </a:prstGeom>
        </p:spPr>
        <p:txBody>
          <a:bodyPr>
            <a:normAutofit/>
          </a:bodyPr>
          <a:lstStyle/>
          <a:p>
            <a:pPr defTabSz="287536">
              <a:lnSpc>
                <a:spcPct val="80000"/>
              </a:lnSpc>
              <a:defRPr sz="3500" b="1">
                <a:solidFill>
                  <a:srgbClr val="002C46"/>
                </a:solidFill>
                <a:latin typeface="Avenir Next"/>
                <a:ea typeface="Avenir Next"/>
                <a:cs typeface="Avenir Next"/>
                <a:sym typeface="Avenir Next"/>
              </a:defRPr>
            </a:pPr>
            <a:r>
              <a:rPr lang="en-US" dirty="0"/>
              <a:t>Designing Transparent and Effective Content Moderation</a:t>
            </a:r>
          </a:p>
        </p:txBody>
      </p:sp>
      <p:sp>
        <p:nvSpPr>
          <p:cNvPr id="4" name="TextBox 3">
            <a:extLst>
              <a:ext uri="{FF2B5EF4-FFF2-40B4-BE49-F238E27FC236}">
                <a16:creationId xmlns:a16="http://schemas.microsoft.com/office/drawing/2014/main" id="{802EBAEE-124F-5B41-846D-9369FF09BCD4}"/>
              </a:ext>
            </a:extLst>
          </p:cNvPr>
          <p:cNvSpPr txBox="1"/>
          <p:nvPr/>
        </p:nvSpPr>
        <p:spPr>
          <a:xfrm>
            <a:off x="4345359" y="2118905"/>
            <a:ext cx="3501280" cy="646331"/>
          </a:xfrm>
          <a:prstGeom prst="rect">
            <a:avLst/>
          </a:prstGeom>
          <a:noFill/>
        </p:spPr>
        <p:txBody>
          <a:bodyPr wrap="none" rtlCol="0">
            <a:spAutoFit/>
          </a:bodyPr>
          <a:lstStyle/>
          <a:p>
            <a:r>
              <a:rPr lang="en-US" sz="3600" b="1" dirty="0" err="1">
                <a:solidFill>
                  <a:srgbClr val="7030A0"/>
                </a:solidFill>
                <a:latin typeface="Avenir Next" panose="020B0503020202020204" pitchFamily="34" charset="0"/>
              </a:rPr>
              <a:t>Shagun</a:t>
            </a:r>
            <a:r>
              <a:rPr lang="en-US" sz="3600" b="1" dirty="0">
                <a:solidFill>
                  <a:srgbClr val="7030A0"/>
                </a:solidFill>
                <a:latin typeface="Avenir Next" panose="020B0503020202020204" pitchFamily="34" charset="0"/>
              </a:rPr>
              <a:t> </a:t>
            </a:r>
            <a:r>
              <a:rPr lang="en-US" sz="3600" b="1" dirty="0" err="1">
                <a:solidFill>
                  <a:srgbClr val="7030A0"/>
                </a:solidFill>
                <a:latin typeface="Avenir Next" panose="020B0503020202020204" pitchFamily="34" charset="0"/>
              </a:rPr>
              <a:t>Jhaver</a:t>
            </a:r>
            <a:endParaRPr lang="en-US" sz="3600" b="1" dirty="0">
              <a:solidFill>
                <a:srgbClr val="7030A0"/>
              </a:solidFill>
              <a:latin typeface="Avenir Next" panose="020B0503020202020204" pitchFamily="34" charset="0"/>
            </a:endParaRPr>
          </a:p>
        </p:txBody>
      </p:sp>
      <p:pic>
        <p:nvPicPr>
          <p:cNvPr id="13" name="Picture 12" descr="A picture containing toy&#10;&#10;Description automatically generated">
            <a:extLst>
              <a:ext uri="{FF2B5EF4-FFF2-40B4-BE49-F238E27FC236}">
                <a16:creationId xmlns:a16="http://schemas.microsoft.com/office/drawing/2014/main" id="{438D0A15-F359-1349-A6BA-8CE614CB7E38}"/>
              </a:ext>
            </a:extLst>
          </p:cNvPr>
          <p:cNvPicPr>
            <a:picLocks noChangeAspect="1"/>
          </p:cNvPicPr>
          <p:nvPr/>
        </p:nvPicPr>
        <p:blipFill>
          <a:blip r:embed="rId3"/>
          <a:stretch>
            <a:fillRect/>
          </a:stretch>
        </p:blipFill>
        <p:spPr>
          <a:xfrm>
            <a:off x="2591017" y="2917403"/>
            <a:ext cx="7009964" cy="3940597"/>
          </a:xfrm>
          <a:prstGeom prst="rect">
            <a:avLst/>
          </a:prstGeom>
        </p:spPr>
      </p:pic>
      <p:pic>
        <p:nvPicPr>
          <p:cNvPr id="15" name="Picture 14">
            <a:extLst>
              <a:ext uri="{FF2B5EF4-FFF2-40B4-BE49-F238E27FC236}">
                <a16:creationId xmlns:a16="http://schemas.microsoft.com/office/drawing/2014/main" id="{47380610-98D5-664B-9835-C67543FF1E65}"/>
              </a:ext>
            </a:extLst>
          </p:cNvPr>
          <p:cNvPicPr>
            <a:picLocks noChangeAspect="1"/>
          </p:cNvPicPr>
          <p:nvPr/>
        </p:nvPicPr>
        <p:blipFill>
          <a:blip r:embed="rId4"/>
          <a:stretch>
            <a:fillRect/>
          </a:stretch>
        </p:blipFill>
        <p:spPr>
          <a:xfrm>
            <a:off x="9500494" y="168735"/>
            <a:ext cx="2522486" cy="262759"/>
          </a:xfrm>
          <a:prstGeom prst="rect">
            <a:avLst/>
          </a:prstGeom>
        </p:spPr>
      </p:pic>
      <p:pic>
        <p:nvPicPr>
          <p:cNvPr id="18" name="Picture 17" descr="A close up of a sign&#10;&#10;Description automatically generated">
            <a:extLst>
              <a:ext uri="{FF2B5EF4-FFF2-40B4-BE49-F238E27FC236}">
                <a16:creationId xmlns:a16="http://schemas.microsoft.com/office/drawing/2014/main" id="{A61ED7AD-55EB-EE41-9563-0F9E200BDC51}"/>
              </a:ext>
            </a:extLst>
          </p:cNvPr>
          <p:cNvPicPr>
            <a:picLocks noChangeAspect="1"/>
          </p:cNvPicPr>
          <p:nvPr/>
        </p:nvPicPr>
        <p:blipFill>
          <a:blip r:embed="rId5"/>
          <a:stretch>
            <a:fillRect/>
          </a:stretch>
        </p:blipFill>
        <p:spPr>
          <a:xfrm>
            <a:off x="169020" y="79672"/>
            <a:ext cx="2290401" cy="527087"/>
          </a:xfrm>
          <a:prstGeom prst="rect">
            <a:avLst/>
          </a:prstGeom>
        </p:spPr>
      </p:pic>
    </p:spTree>
    <p:extLst>
      <p:ext uri="{BB962C8B-B14F-4D97-AF65-F5344CB8AC3E}">
        <p14:creationId xmlns:p14="http://schemas.microsoft.com/office/powerpoint/2010/main" val="2327759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cap="flat">
          <a:noFill/>
          <a:miter lim="400000"/>
        </a:ln>
        <a:effectLst/>
        <a:sp3d/>
      </a:spPr>
      <a:bodyPr rot="0" spcFirstLastPara="1" vertOverflow="overflow" horzOverflow="overflow" vert="horz" wrap="square" lIns="41341" tIns="41341" rIns="41341" bIns="41341" numCol="1" spcCol="38100" rtlCol="0" anchor="ctr">
        <a:spAutoFit/>
      </a:bodyPr>
      <a:lstStyle>
        <a:defPPr marL="0" marR="0" indent="0" algn="ctr" defTabSz="475423"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41341" tIns="41341" rIns="41341" bIns="41341" numCol="1" spcCol="38100" rtlCol="0" anchor="ctr">
        <a:spAutoFit/>
      </a:bodyPr>
      <a:lstStyle>
        <a:defPPr marL="0" marR="0" indent="0" algn="ctr" defTabSz="475423"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cap="flat">
          <a:noFill/>
          <a:miter lim="400000"/>
        </a:ln>
        <a:effectLst/>
        <a:sp3d/>
      </a:spPr>
      <a:bodyPr rot="0" spcFirstLastPara="1" vertOverflow="overflow" horzOverflow="overflow" vert="horz" wrap="square" lIns="41341" tIns="41341" rIns="41341" bIns="41341" numCol="1" spcCol="38100" rtlCol="0" anchor="ctr">
        <a:spAutoFit/>
      </a:bodyPr>
      <a:lstStyle>
        <a:defPPr marL="0" marR="0" indent="0" algn="ctr" defTabSz="475423"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41341" tIns="41341" rIns="41341" bIns="41341" numCol="1" spcCol="38100" rtlCol="0" anchor="ctr">
        <a:spAutoFit/>
      </a:bodyPr>
      <a:lstStyle>
        <a:defPPr marL="0" marR="0" indent="0" algn="ctr" defTabSz="475423"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1535</TotalTime>
  <Words>4726</Words>
  <Application>Microsoft Macintosh PowerPoint</Application>
  <PresentationFormat>Widescreen</PresentationFormat>
  <Paragraphs>872</Paragraphs>
  <Slides>90</Slides>
  <Notes>57</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90</vt:i4>
      </vt:variant>
    </vt:vector>
  </HeadingPairs>
  <TitlesOfParts>
    <vt:vector size="106" baseType="lpstr">
      <vt:lpstr>Arial</vt:lpstr>
      <vt:lpstr>Avenir Next</vt:lpstr>
      <vt:lpstr>Calibri</vt:lpstr>
      <vt:lpstr>Calibri Light</vt:lpstr>
      <vt:lpstr>Garamond</vt:lpstr>
      <vt:lpstr>Helvetica</vt:lpstr>
      <vt:lpstr>Helvetica Light</vt:lpstr>
      <vt:lpstr>Helvetica Neue</vt:lpstr>
      <vt:lpstr>Helvetica Neue Light</vt:lpstr>
      <vt:lpstr>Helvetica Neue Medium</vt:lpstr>
      <vt:lpstr>Helvetica Neue Thin</vt:lpstr>
      <vt:lpstr>Wingdings</vt:lpstr>
      <vt:lpstr>Office Theme</vt:lpstr>
      <vt:lpstr>White</vt:lpstr>
      <vt:lpstr>1_Office Theme</vt:lpstr>
      <vt:lpstr>2_White</vt:lpstr>
      <vt:lpstr>Designing Transparent and Effective Content Moderation</vt:lpstr>
      <vt:lpstr>Will you allow this on your site?</vt:lpstr>
      <vt:lpstr>Facebook’s internal rulebook for content moderation:</vt:lpstr>
      <vt:lpstr>PowerPoint Presentation</vt:lpstr>
      <vt:lpstr>PowerPoint Presentation</vt:lpstr>
      <vt:lpstr>What is content moderation?</vt:lpstr>
      <vt:lpstr>It helps users find relevant information</vt:lpstr>
      <vt:lpstr>It helps users find relevant information</vt:lpstr>
      <vt:lpstr>It addresses key problems on the internet</vt:lpstr>
      <vt:lpstr>It shapes who gets heard</vt:lpstr>
      <vt:lpstr>Content moderation is broken</vt:lpstr>
      <vt:lpstr>My approach</vt:lpstr>
      <vt:lpstr>PowerPoint Presentation</vt:lpstr>
      <vt:lpstr>Two aspects of content moderation</vt:lpstr>
      <vt:lpstr>PowerPoint Presentation</vt:lpstr>
      <vt:lpstr>PowerPoint Presentation</vt:lpstr>
      <vt:lpstr>Why is transparency important?</vt:lpstr>
      <vt:lpstr>Improving Transparency -&gt; Explanations</vt:lpstr>
      <vt:lpstr>Potential role of explanations</vt:lpstr>
      <vt:lpstr>Should moderators provide removal explanations?</vt:lpstr>
      <vt:lpstr>PowerPoint Presentation</vt:lpstr>
      <vt:lpstr>Why Reddit?</vt:lpstr>
      <vt:lpstr>Explanation Comment Example</vt:lpstr>
      <vt:lpstr>Research questions </vt:lpstr>
      <vt:lpstr>PowerPoint Presentation</vt:lpstr>
      <vt:lpstr>Survey</vt:lpstr>
      <vt:lpstr>Data collection goals</vt:lpstr>
      <vt:lpstr>PowerPoint Presentation</vt:lpstr>
      <vt:lpstr>Survey questions</vt:lpstr>
      <vt:lpstr>PowerPoint Presentation</vt:lpstr>
      <vt:lpstr>PowerPoint Presentation</vt:lpstr>
      <vt:lpstr>Control variables</vt:lpstr>
      <vt:lpstr>Findings</vt:lpstr>
      <vt:lpstr>PowerPoint Presentation</vt:lpstr>
      <vt:lpstr>PowerPoint Presentation</vt:lpstr>
      <vt:lpstr>Takeaway</vt:lpstr>
      <vt:lpstr>PowerPoint Presentation</vt:lpstr>
      <vt:lpstr>PowerPoint Presentation</vt:lpstr>
      <vt:lpstr>Takeaway</vt:lpstr>
      <vt:lpstr>Dissatisfaction about the lack of transparency</vt:lpstr>
      <vt:lpstr>PowerPoint Presentation</vt:lpstr>
      <vt:lpstr>PowerPoint Presentation</vt:lpstr>
      <vt:lpstr>Takeaway</vt:lpstr>
      <vt:lpstr>Some users self-identify as trolls</vt:lpstr>
      <vt:lpstr>Some users self-identify as trolls</vt:lpstr>
      <vt:lpstr>PowerPoint Presentation</vt:lpstr>
      <vt:lpstr>PowerPoint Presentation</vt:lpstr>
      <vt:lpstr>PowerPoint Presentation</vt:lpstr>
      <vt:lpstr>PowerPoint Presentation</vt:lpstr>
      <vt:lpstr>PowerPoint Presentation</vt:lpstr>
      <vt:lpstr>Control variables</vt:lpstr>
      <vt:lpstr>Findings</vt:lpstr>
      <vt:lpstr>PowerPoint Presentation</vt:lpstr>
      <vt:lpstr>Takeaway</vt:lpstr>
      <vt:lpstr>PowerPoint Presentation</vt:lpstr>
      <vt:lpstr>Takeaway</vt:lpstr>
      <vt:lpstr>PowerPoint Presentation</vt:lpstr>
      <vt:lpstr>PowerPoint Presentation</vt:lpstr>
      <vt:lpstr>Implications</vt:lpstr>
      <vt:lpstr>Implications</vt:lpstr>
      <vt:lpstr>Implications</vt:lpstr>
      <vt:lpstr>Implications</vt:lpstr>
      <vt:lpstr>Implications</vt:lpstr>
      <vt:lpstr>PowerPoint Presentation</vt:lpstr>
      <vt:lpstr>PowerPoint Presentation</vt:lpstr>
      <vt:lpstr>Effectiveness of Moderation Interventions</vt:lpstr>
      <vt:lpstr>PowerPoint Presentation</vt:lpstr>
      <vt:lpstr>Quarantining: A community-level sanction</vt:lpstr>
      <vt:lpstr>PowerPoint Presentation</vt:lpstr>
      <vt:lpstr>Two largest quarantined subreddits</vt:lpstr>
      <vt:lpstr>PowerPoint Presentation</vt:lpstr>
      <vt:lpstr>Methods</vt:lpstr>
      <vt:lpstr>Findings</vt:lpstr>
      <vt:lpstr>Sharp decrease in the influx of new users</vt:lpstr>
      <vt:lpstr>Sharp decrease in the influx of new users</vt:lpstr>
      <vt:lpstr>Sharp decrease in the influx of new users</vt:lpstr>
      <vt:lpstr>Implications</vt:lpstr>
      <vt:lpstr>Migration to other online spaces</vt:lpstr>
      <vt:lpstr>Deplatforming on Twitter</vt:lpstr>
      <vt:lpstr>Warning Labels</vt:lpstr>
      <vt:lpstr>Implications</vt:lpstr>
      <vt:lpstr>PowerPoint Presentation</vt:lpstr>
      <vt:lpstr>PowerPoint Presentation</vt:lpstr>
      <vt:lpstr>PowerPoint Presentation</vt:lpstr>
      <vt:lpstr>PowerPoint Presentation</vt:lpstr>
      <vt:lpstr>Incorporating ethical principles in designing platform communications</vt:lpstr>
      <vt:lpstr>Combating online radicalization and the rise of hate groups</vt:lpstr>
      <vt:lpstr>Building human-centered AI tools to address online harassment</vt:lpstr>
      <vt:lpstr>PowerPoint Presentation</vt:lpstr>
      <vt:lpstr>Designing Transparent and Effective Content Moderation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Jhaver, Shagun</dc:creator>
  <cp:lastModifiedBy>Jhaver, Shagun</cp:lastModifiedBy>
  <cp:revision>1139</cp:revision>
  <dcterms:created xsi:type="dcterms:W3CDTF">2021-02-15T20:23:58Z</dcterms:created>
  <dcterms:modified xsi:type="dcterms:W3CDTF">2021-02-23T05:59:57Z</dcterms:modified>
</cp:coreProperties>
</file>